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2" r:id="rId3"/>
  </p:sldMasterIdLst>
  <p:notesMasterIdLst>
    <p:notesMasterId r:id="rId44"/>
  </p:notesMasterIdLst>
  <p:handoutMasterIdLst>
    <p:handoutMasterId r:id="rId45"/>
  </p:handoutMasterIdLst>
  <p:sldIdLst>
    <p:sldId id="257" r:id="rId4"/>
    <p:sldId id="364" r:id="rId5"/>
    <p:sldId id="352" r:id="rId6"/>
    <p:sldId id="354" r:id="rId7"/>
    <p:sldId id="260" r:id="rId8"/>
    <p:sldId id="278" r:id="rId9"/>
    <p:sldId id="289" r:id="rId10"/>
    <p:sldId id="291" r:id="rId11"/>
    <p:sldId id="292" r:id="rId12"/>
    <p:sldId id="298" r:id="rId13"/>
    <p:sldId id="286" r:id="rId14"/>
    <p:sldId id="288" r:id="rId15"/>
    <p:sldId id="356" r:id="rId16"/>
    <p:sldId id="357" r:id="rId17"/>
    <p:sldId id="294" r:id="rId18"/>
    <p:sldId id="258" r:id="rId19"/>
    <p:sldId id="324" r:id="rId20"/>
    <p:sldId id="360" r:id="rId21"/>
    <p:sldId id="325" r:id="rId22"/>
    <p:sldId id="361" r:id="rId23"/>
    <p:sldId id="326" r:id="rId24"/>
    <p:sldId id="362" r:id="rId25"/>
    <p:sldId id="327" r:id="rId26"/>
    <p:sldId id="363" r:id="rId27"/>
    <p:sldId id="328" r:id="rId28"/>
    <p:sldId id="351" r:id="rId29"/>
    <p:sldId id="358" r:id="rId30"/>
    <p:sldId id="359" r:id="rId31"/>
    <p:sldId id="300" r:id="rId32"/>
    <p:sldId id="365" r:id="rId33"/>
    <p:sldId id="313" r:id="rId34"/>
    <p:sldId id="273" r:id="rId35"/>
    <p:sldId id="293" r:id="rId36"/>
    <p:sldId id="315" r:id="rId37"/>
    <p:sldId id="309" r:id="rId38"/>
    <p:sldId id="316" r:id="rId39"/>
    <p:sldId id="314" r:id="rId40"/>
    <p:sldId id="295" r:id="rId41"/>
    <p:sldId id="272" r:id="rId42"/>
    <p:sldId id="269" r:id="rId43"/>
  </p:sldIdLst>
  <p:sldSz cx="10680700" cy="7556500"/>
  <p:notesSz cx="6669088" cy="9926638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zysztof Czycz" initials="KC" lastIdx="7" clrIdx="0">
    <p:extLst>
      <p:ext uri="{19B8F6BF-5375-455C-9EA6-DF929625EA0E}">
        <p15:presenceInfo xmlns:p15="http://schemas.microsoft.com/office/powerpoint/2012/main" userId="Krzysztof Czyc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73"/>
    <a:srgbClr val="A6D4FF"/>
    <a:srgbClr val="FFDD00"/>
    <a:srgbClr val="3A4A73"/>
    <a:srgbClr val="BFA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FE3"/>
          </a:solidFill>
        </a:fill>
      </a:tcStyle>
    </a:wholeTbl>
    <a:band2H>
      <a:tcTxStyle/>
      <a:tcStyle>
        <a:tcBdr/>
        <a:fill>
          <a:solidFill>
            <a:srgbClr val="E6E8F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4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4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4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CDD"/>
          </a:solidFill>
        </a:fill>
      </a:tcStyle>
    </a:wholeTbl>
    <a:band2H>
      <a:tcTxStyle/>
      <a:tcStyle>
        <a:tcBdr/>
        <a:fill>
          <a:solidFill>
            <a:srgbClr val="E6E7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0CB"/>
          </a:solidFill>
        </a:fill>
      </a:tcStyle>
    </a:wholeTbl>
    <a:band2H>
      <a:tcTxStyle/>
      <a:tcStyle>
        <a:tcBdr/>
        <a:fill>
          <a:solidFill>
            <a:srgbClr val="FFF7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5CA"/>
          </a:solidFill>
        </a:fill>
      </a:tcStyle>
    </a:wholeTbl>
    <a:band2H>
      <a:tcTxStyle/>
      <a:tcStyle>
        <a:tcBdr/>
        <a:fill>
          <a:solidFill>
            <a:srgbClr val="FFFA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5165" autoAdjust="0"/>
  </p:normalViewPr>
  <p:slideViewPr>
    <p:cSldViewPr snapToGrid="0">
      <p:cViewPr varScale="1">
        <p:scale>
          <a:sx n="141" d="100"/>
          <a:sy n="141" d="100"/>
        </p:scale>
        <p:origin x="4038" y="120"/>
      </p:cViewPr>
      <p:guideLst/>
    </p:cSldViewPr>
  </p:slideViewPr>
  <p:outlineViewPr>
    <p:cViewPr>
      <p:scale>
        <a:sx n="33" d="100"/>
        <a:sy n="33" d="100"/>
      </p:scale>
      <p:origin x="0" y="-13651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nas01\Zespoly\PI\.Pracownicy-najlepsza%20inwestycja%20dla%20firmy\UPOWSZECHNIANIE\prezentacje_o_projekcie\pomocnicz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nas01\Zespoly\PI\.Pracownicy-najlepsza%20inwestycja%20dla%20firmy\UPOWSZECHNIANIE\prezentacje_o_projekcie\pomocnicz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97D0-4BCD-B631-18E3341B370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97D0-4BCD-B631-18E3341B3701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rgbClr val="002073"/>
                      </a:solidFill>
                      <a:latin typeface="Open Sans" panose="020B0606030504020204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97D0-4BCD-B631-18E3341B3701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rgbClr val="002073"/>
                      </a:solidFill>
                      <a:latin typeface="Open Sans" panose="020B0606030504020204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97D0-4BCD-B631-18E3341B37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rgbClr val="002073"/>
                    </a:solidFill>
                    <a:latin typeface="Open Sans" panose="020B0606030504020204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Arkusz1!$A$1:$A$2</c:f>
              <c:strCache>
                <c:ptCount val="2"/>
                <c:pt idx="0">
                  <c:v>małe</c:v>
                </c:pt>
                <c:pt idx="1">
                  <c:v>średnie</c:v>
                </c:pt>
              </c:strCache>
            </c:strRef>
          </c:cat>
          <c:val>
            <c:numRef>
              <c:f>Arkusz1!$B$1:$B$2</c:f>
              <c:numCache>
                <c:formatCode>General</c:formatCode>
                <c:ptCount val="2"/>
                <c:pt idx="0">
                  <c:v>81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D0-4BCD-B631-18E3341B3701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B2C9-4406-9992-A2CD6807CA5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B2C9-4406-9992-A2CD6807CA5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B2C9-4406-9992-A2CD6807CA5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B2C9-4406-9992-A2CD6807CA5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B2C9-4406-9992-A2CD6807CA5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B-B2C9-4406-9992-A2CD6807CA5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D-B2C9-4406-9992-A2CD6807CA57}"/>
              </c:ext>
            </c:extLst>
          </c:dPt>
          <c:dLbls>
            <c:dLbl>
              <c:idx val="0"/>
              <c:layout>
                <c:manualLayout>
                  <c:x val="-1.3836108479941005E-16"/>
                  <c:y val="-0.1033408571143128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rgbClr val="002073"/>
                      </a:solidFill>
                      <a:latin typeface="Open Sans" panose="020B0606030504020204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2C9-4406-9992-A2CD6807CA57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rgbClr val="002073"/>
                      </a:solidFill>
                      <a:latin typeface="Open Sans" panose="020B0606030504020204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B2C9-4406-9992-A2CD6807CA57}"/>
                </c:ext>
              </c:extLst>
            </c:dLbl>
            <c:dLbl>
              <c:idx val="2"/>
              <c:layout>
                <c:manualLayout>
                  <c:x val="3.0935808197989172E-2"/>
                  <c:y val="8.66666666666665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rgbClr val="002073"/>
                      </a:solidFill>
                      <a:latin typeface="Open Sans" panose="020B0606030504020204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C9-4406-9992-A2CD6807CA57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rgbClr val="002073"/>
                      </a:solidFill>
                      <a:latin typeface="Open Sans" panose="020B0606030504020204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B2C9-4406-9992-A2CD6807CA57}"/>
                </c:ext>
              </c:extLst>
            </c:dLbl>
            <c:dLbl>
              <c:idx val="4"/>
              <c:layout>
                <c:manualLayout>
                  <c:x val="3.7356435101871294E-3"/>
                  <c:y val="-6.31527460143022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rgbClr val="002073"/>
                      </a:solidFill>
                      <a:latin typeface="Open Sans" panose="020B0606030504020204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2C9-4406-9992-A2CD6807CA57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rgbClr val="002073"/>
                      </a:solidFill>
                      <a:latin typeface="Open Sans" panose="020B0606030504020204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B2C9-4406-9992-A2CD6807CA57}"/>
                </c:ext>
              </c:extLst>
            </c:dLbl>
            <c:dLbl>
              <c:idx val="6"/>
              <c:layout>
                <c:manualLayout>
                  <c:x val="0.18948182521268361"/>
                  <c:y val="1.33333333333333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rgbClr val="002073"/>
                      </a:solidFill>
                      <a:latin typeface="Open Sans" panose="020B0606030504020204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2C9-4406-9992-A2CD6807CA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rgbClr val="002073"/>
                    </a:solidFill>
                    <a:latin typeface="Open Sans" panose="020B0606030504020204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Arkusz1!$A$5:$A$11</c:f>
              <c:strCache>
                <c:ptCount val="7"/>
                <c:pt idx="0">
                  <c:v>spółka z o.o.</c:v>
                </c:pt>
                <c:pt idx="1">
                  <c:v>spółka komandytowa</c:v>
                </c:pt>
                <c:pt idx="2">
                  <c:v>spółka cywilna</c:v>
                </c:pt>
                <c:pt idx="3">
                  <c:v>spółdzielnia</c:v>
                </c:pt>
                <c:pt idx="4">
                  <c:v>jednoosobowa działalność gospodarcza</c:v>
                </c:pt>
                <c:pt idx="5">
                  <c:v>fundacja</c:v>
                </c:pt>
                <c:pt idx="6">
                  <c:v>spółka jawna</c:v>
                </c:pt>
              </c:strCache>
            </c:strRef>
          </c:cat>
          <c:val>
            <c:numRef>
              <c:f>Arkusz1!$B$5:$B$11</c:f>
              <c:numCache>
                <c:formatCode>General</c:formatCode>
                <c:ptCount val="7"/>
                <c:pt idx="0">
                  <c:v>51</c:v>
                </c:pt>
                <c:pt idx="1">
                  <c:v>18</c:v>
                </c:pt>
                <c:pt idx="2">
                  <c:v>8</c:v>
                </c:pt>
                <c:pt idx="3">
                  <c:v>4</c:v>
                </c:pt>
                <c:pt idx="4">
                  <c:v>31</c:v>
                </c:pt>
                <c:pt idx="5">
                  <c:v>1</c:v>
                </c:pt>
                <c:pt idx="6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2C9-4406-9992-A2CD6807CA57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C52DAA-A417-4151-9483-E101AB130411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87C376A-3BAE-4311-A013-956FCC33732C}">
      <dgm:prSet phldrT="[Tekst]" custT="1"/>
      <dgm:spPr>
        <a:solidFill>
          <a:schemeClr val="accent2">
            <a:lumMod val="90000"/>
            <a:alpha val="20000"/>
          </a:schemeClr>
        </a:solidFill>
      </dgm:spPr>
      <dgm:t>
        <a:bodyPr tIns="360000"/>
        <a:lstStyle/>
        <a:p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Diagnoza i analiza sytuacji firmy</a:t>
          </a:r>
        </a:p>
      </dgm:t>
    </dgm:pt>
    <dgm:pt modelId="{D4213DC3-211D-4B70-B456-44AA888BA818}" type="parTrans" cxnId="{36750C7E-35F8-483C-BD2C-9E19E61CB3E0}">
      <dgm:prSet/>
      <dgm:spPr/>
      <dgm:t>
        <a:bodyPr/>
        <a:lstStyle/>
        <a:p>
          <a:endParaRPr lang="pl-PL"/>
        </a:p>
      </dgm:t>
    </dgm:pt>
    <dgm:pt modelId="{D974B340-9FA2-4F27-988B-32634351C759}" type="sibTrans" cxnId="{36750C7E-35F8-483C-BD2C-9E19E61CB3E0}">
      <dgm:prSet/>
      <dgm:spPr/>
      <dgm:t>
        <a:bodyPr/>
        <a:lstStyle/>
        <a:p>
          <a:endParaRPr lang="pl-PL"/>
        </a:p>
      </dgm:t>
    </dgm:pt>
    <dgm:pt modelId="{C9C83433-3E14-4862-B76D-89A4FEC6125B}">
      <dgm:prSet custT="1"/>
      <dgm:spPr>
        <a:solidFill>
          <a:schemeClr val="accent2">
            <a:alpha val="10196"/>
          </a:schemeClr>
        </a:solidFill>
      </dgm:spPr>
      <dgm:t>
        <a:bodyPr tIns="360000"/>
        <a:lstStyle/>
        <a:p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Szkolenie z zakresu zarządzania różnorodnością</a:t>
          </a:r>
        </a:p>
      </dgm:t>
    </dgm:pt>
    <dgm:pt modelId="{D1D045C8-2ADA-4871-B86A-EDC4984BB457}" type="parTrans" cxnId="{BF022391-635B-42F8-955F-0390ADCB4BB0}">
      <dgm:prSet/>
      <dgm:spPr/>
      <dgm:t>
        <a:bodyPr/>
        <a:lstStyle/>
        <a:p>
          <a:endParaRPr lang="pl-PL"/>
        </a:p>
      </dgm:t>
    </dgm:pt>
    <dgm:pt modelId="{4974D5A8-8037-4A5A-9A1E-9306AF3C8C8F}" type="sibTrans" cxnId="{BF022391-635B-42F8-955F-0390ADCB4BB0}">
      <dgm:prSet/>
      <dgm:spPr/>
      <dgm:t>
        <a:bodyPr/>
        <a:lstStyle/>
        <a:p>
          <a:endParaRPr lang="pl-PL"/>
        </a:p>
      </dgm:t>
    </dgm:pt>
    <dgm:pt modelId="{DCC9D7A0-6970-40C5-BE06-11003829F782}">
      <dgm:prSet custT="1"/>
      <dgm:spPr>
        <a:solidFill>
          <a:schemeClr val="accent2">
            <a:lumMod val="75000"/>
            <a:alpha val="30196"/>
          </a:schemeClr>
        </a:solidFill>
      </dgm:spPr>
      <dgm:t>
        <a:bodyPr tIns="360000"/>
        <a:lstStyle/>
        <a:p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Opracowanie Strategii Zarządzania Wiekiem</a:t>
          </a:r>
        </a:p>
      </dgm:t>
    </dgm:pt>
    <dgm:pt modelId="{8A4C128C-DA22-4A43-A11D-EF5C54D3C832}" type="parTrans" cxnId="{7A516DF6-EABC-4050-B41D-E0C9FECE9BDC}">
      <dgm:prSet/>
      <dgm:spPr/>
      <dgm:t>
        <a:bodyPr/>
        <a:lstStyle/>
        <a:p>
          <a:endParaRPr lang="pl-PL"/>
        </a:p>
      </dgm:t>
    </dgm:pt>
    <dgm:pt modelId="{0170CD91-251F-48C6-BFF7-5FC44FA9E53C}" type="sibTrans" cxnId="{7A516DF6-EABC-4050-B41D-E0C9FECE9BDC}">
      <dgm:prSet/>
      <dgm:spPr/>
      <dgm:t>
        <a:bodyPr/>
        <a:lstStyle/>
        <a:p>
          <a:endParaRPr lang="pl-PL"/>
        </a:p>
      </dgm:t>
    </dgm:pt>
    <dgm:pt modelId="{9FEC56D9-A86A-4F9D-82B0-1F521F385436}" type="pres">
      <dgm:prSet presAssocID="{96C52DAA-A417-4151-9483-E101AB130411}" presName="Name0" presStyleCnt="0">
        <dgm:presLayoutVars>
          <dgm:dir/>
          <dgm:resizeHandles val="exact"/>
        </dgm:presLayoutVars>
      </dgm:prSet>
      <dgm:spPr/>
    </dgm:pt>
    <dgm:pt modelId="{981854FF-B88B-40B2-962E-2A77D534F8D3}" type="pres">
      <dgm:prSet presAssocID="{C9C83433-3E14-4862-B76D-89A4FEC6125B}" presName="parTxOnly" presStyleLbl="node1" presStyleIdx="0" presStyleCnt="3">
        <dgm:presLayoutVars>
          <dgm:bulletEnabled val="1"/>
        </dgm:presLayoutVars>
      </dgm:prSet>
      <dgm:spPr/>
    </dgm:pt>
    <dgm:pt modelId="{25A9BA6A-525D-4123-9BB9-9E6B951B555D}" type="pres">
      <dgm:prSet presAssocID="{4974D5A8-8037-4A5A-9A1E-9306AF3C8C8F}" presName="parSpace" presStyleCnt="0"/>
      <dgm:spPr/>
    </dgm:pt>
    <dgm:pt modelId="{FDF628F5-37C6-4DC5-9C16-E560EDAED9E9}" type="pres">
      <dgm:prSet presAssocID="{787C376A-3BAE-4311-A013-956FCC33732C}" presName="parTxOnly" presStyleLbl="node1" presStyleIdx="1" presStyleCnt="3">
        <dgm:presLayoutVars>
          <dgm:bulletEnabled val="1"/>
        </dgm:presLayoutVars>
      </dgm:prSet>
      <dgm:spPr/>
    </dgm:pt>
    <dgm:pt modelId="{2FD1E6BA-6AA5-432F-A83C-15A9A2CCA6F0}" type="pres">
      <dgm:prSet presAssocID="{D974B340-9FA2-4F27-988B-32634351C759}" presName="parSpace" presStyleCnt="0"/>
      <dgm:spPr/>
    </dgm:pt>
    <dgm:pt modelId="{6BCC7F58-1F27-42D6-87C8-AA1727D17E6E}" type="pres">
      <dgm:prSet presAssocID="{DCC9D7A0-6970-40C5-BE06-11003829F782}" presName="parTxOnly" presStyleLbl="node1" presStyleIdx="2" presStyleCnt="3">
        <dgm:presLayoutVars>
          <dgm:bulletEnabled val="1"/>
        </dgm:presLayoutVars>
      </dgm:prSet>
      <dgm:spPr/>
    </dgm:pt>
  </dgm:ptLst>
  <dgm:cxnLst>
    <dgm:cxn modelId="{5D22F053-CC1C-46DC-AACA-6340AFE58984}" type="presOf" srcId="{C9C83433-3E14-4862-B76D-89A4FEC6125B}" destId="{981854FF-B88B-40B2-962E-2A77D534F8D3}" srcOrd="0" destOrd="0" presId="urn:microsoft.com/office/officeart/2005/8/layout/hChevron3"/>
    <dgm:cxn modelId="{300CAA76-2275-464E-AD24-FA461E3FA68D}" type="presOf" srcId="{787C376A-3BAE-4311-A013-956FCC33732C}" destId="{FDF628F5-37C6-4DC5-9C16-E560EDAED9E9}" srcOrd="0" destOrd="0" presId="urn:microsoft.com/office/officeart/2005/8/layout/hChevron3"/>
    <dgm:cxn modelId="{36750C7E-35F8-483C-BD2C-9E19E61CB3E0}" srcId="{96C52DAA-A417-4151-9483-E101AB130411}" destId="{787C376A-3BAE-4311-A013-956FCC33732C}" srcOrd="1" destOrd="0" parTransId="{D4213DC3-211D-4B70-B456-44AA888BA818}" sibTransId="{D974B340-9FA2-4F27-988B-32634351C759}"/>
    <dgm:cxn modelId="{BF022391-635B-42F8-955F-0390ADCB4BB0}" srcId="{96C52DAA-A417-4151-9483-E101AB130411}" destId="{C9C83433-3E14-4862-B76D-89A4FEC6125B}" srcOrd="0" destOrd="0" parTransId="{D1D045C8-2ADA-4871-B86A-EDC4984BB457}" sibTransId="{4974D5A8-8037-4A5A-9A1E-9306AF3C8C8F}"/>
    <dgm:cxn modelId="{D97ECA9E-0C1A-481C-9F30-551AE8B99BA0}" type="presOf" srcId="{96C52DAA-A417-4151-9483-E101AB130411}" destId="{9FEC56D9-A86A-4F9D-82B0-1F521F385436}" srcOrd="0" destOrd="0" presId="urn:microsoft.com/office/officeart/2005/8/layout/hChevron3"/>
    <dgm:cxn modelId="{9098BFDF-0320-415B-8220-FC74ABEC9D30}" type="presOf" srcId="{DCC9D7A0-6970-40C5-BE06-11003829F782}" destId="{6BCC7F58-1F27-42D6-87C8-AA1727D17E6E}" srcOrd="0" destOrd="0" presId="urn:microsoft.com/office/officeart/2005/8/layout/hChevron3"/>
    <dgm:cxn modelId="{7A516DF6-EABC-4050-B41D-E0C9FECE9BDC}" srcId="{96C52DAA-A417-4151-9483-E101AB130411}" destId="{DCC9D7A0-6970-40C5-BE06-11003829F782}" srcOrd="2" destOrd="0" parTransId="{8A4C128C-DA22-4A43-A11D-EF5C54D3C832}" sibTransId="{0170CD91-251F-48C6-BFF7-5FC44FA9E53C}"/>
    <dgm:cxn modelId="{B429D4D6-1E01-47FC-AEAC-62B5668F9264}" type="presParOf" srcId="{9FEC56D9-A86A-4F9D-82B0-1F521F385436}" destId="{981854FF-B88B-40B2-962E-2A77D534F8D3}" srcOrd="0" destOrd="0" presId="urn:microsoft.com/office/officeart/2005/8/layout/hChevron3"/>
    <dgm:cxn modelId="{816D36A5-8D54-4BB8-897D-56238384A9F1}" type="presParOf" srcId="{9FEC56D9-A86A-4F9D-82B0-1F521F385436}" destId="{25A9BA6A-525D-4123-9BB9-9E6B951B555D}" srcOrd="1" destOrd="0" presId="urn:microsoft.com/office/officeart/2005/8/layout/hChevron3"/>
    <dgm:cxn modelId="{BF6CD555-5C82-47A0-B15B-9D4E1B9C9C5A}" type="presParOf" srcId="{9FEC56D9-A86A-4F9D-82B0-1F521F385436}" destId="{FDF628F5-37C6-4DC5-9C16-E560EDAED9E9}" srcOrd="2" destOrd="0" presId="urn:microsoft.com/office/officeart/2005/8/layout/hChevron3"/>
    <dgm:cxn modelId="{1ABBCA90-01C7-4386-A9BC-624823B55D4D}" type="presParOf" srcId="{9FEC56D9-A86A-4F9D-82B0-1F521F385436}" destId="{2FD1E6BA-6AA5-432F-A83C-15A9A2CCA6F0}" srcOrd="3" destOrd="0" presId="urn:microsoft.com/office/officeart/2005/8/layout/hChevron3"/>
    <dgm:cxn modelId="{3B7BC2A0-B621-4600-9D92-E9090183C134}" type="presParOf" srcId="{9FEC56D9-A86A-4F9D-82B0-1F521F385436}" destId="{6BCC7F58-1F27-42D6-87C8-AA1727D17E6E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C52DAA-A417-4151-9483-E101AB130411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87C376A-3BAE-4311-A013-956FCC33732C}">
      <dgm:prSet phldrT="[Tekst]" custT="1"/>
      <dgm:spPr>
        <a:solidFill>
          <a:schemeClr val="accent2">
            <a:lumMod val="90000"/>
            <a:alpha val="20000"/>
          </a:schemeClr>
        </a:solidFill>
      </dgm:spPr>
      <dgm:t>
        <a:bodyPr tIns="360000"/>
        <a:lstStyle/>
        <a:p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Szkolenie na temat współpracy </a:t>
          </a:r>
          <a:b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</a:br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w zespołach wielopokoleniowych</a:t>
          </a:r>
        </a:p>
      </dgm:t>
    </dgm:pt>
    <dgm:pt modelId="{D4213DC3-211D-4B70-B456-44AA888BA818}" type="parTrans" cxnId="{36750C7E-35F8-483C-BD2C-9E19E61CB3E0}">
      <dgm:prSet/>
      <dgm:spPr/>
      <dgm:t>
        <a:bodyPr/>
        <a:lstStyle/>
        <a:p>
          <a:endParaRPr lang="pl-PL"/>
        </a:p>
      </dgm:t>
    </dgm:pt>
    <dgm:pt modelId="{D974B340-9FA2-4F27-988B-32634351C759}" type="sibTrans" cxnId="{36750C7E-35F8-483C-BD2C-9E19E61CB3E0}">
      <dgm:prSet/>
      <dgm:spPr/>
      <dgm:t>
        <a:bodyPr/>
        <a:lstStyle/>
        <a:p>
          <a:endParaRPr lang="pl-PL"/>
        </a:p>
      </dgm:t>
    </dgm:pt>
    <dgm:pt modelId="{C9C83433-3E14-4862-B76D-89A4FEC6125B}">
      <dgm:prSet custT="1"/>
      <dgm:spPr>
        <a:solidFill>
          <a:schemeClr val="accent2">
            <a:alpha val="10196"/>
          </a:schemeClr>
        </a:solidFill>
      </dgm:spPr>
      <dgm:t>
        <a:bodyPr tIns="360000"/>
        <a:lstStyle/>
        <a:p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Grant na wdrażanie rozwiązań wskazanych w strategii</a:t>
          </a:r>
        </a:p>
      </dgm:t>
    </dgm:pt>
    <dgm:pt modelId="{D1D045C8-2ADA-4871-B86A-EDC4984BB457}" type="parTrans" cxnId="{BF022391-635B-42F8-955F-0390ADCB4BB0}">
      <dgm:prSet/>
      <dgm:spPr/>
      <dgm:t>
        <a:bodyPr/>
        <a:lstStyle/>
        <a:p>
          <a:endParaRPr lang="pl-PL"/>
        </a:p>
      </dgm:t>
    </dgm:pt>
    <dgm:pt modelId="{4974D5A8-8037-4A5A-9A1E-9306AF3C8C8F}" type="sibTrans" cxnId="{BF022391-635B-42F8-955F-0390ADCB4BB0}">
      <dgm:prSet/>
      <dgm:spPr/>
      <dgm:t>
        <a:bodyPr/>
        <a:lstStyle/>
        <a:p>
          <a:endParaRPr lang="pl-PL"/>
        </a:p>
      </dgm:t>
    </dgm:pt>
    <dgm:pt modelId="{DCC9D7A0-6970-40C5-BE06-11003829F782}">
      <dgm:prSet custT="1"/>
      <dgm:spPr>
        <a:solidFill>
          <a:schemeClr val="accent2">
            <a:lumMod val="75000"/>
            <a:alpha val="30196"/>
          </a:schemeClr>
        </a:solidFill>
      </dgm:spPr>
      <dgm:t>
        <a:bodyPr tIns="360000" anchor="b"/>
        <a:lstStyle/>
        <a:p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Szkolenie dotyczące przeciwdziałania wypaleniu zawodowemu</a:t>
          </a:r>
        </a:p>
      </dgm:t>
    </dgm:pt>
    <dgm:pt modelId="{8A4C128C-DA22-4A43-A11D-EF5C54D3C832}" type="parTrans" cxnId="{7A516DF6-EABC-4050-B41D-E0C9FECE9BDC}">
      <dgm:prSet/>
      <dgm:spPr/>
      <dgm:t>
        <a:bodyPr/>
        <a:lstStyle/>
        <a:p>
          <a:endParaRPr lang="pl-PL"/>
        </a:p>
      </dgm:t>
    </dgm:pt>
    <dgm:pt modelId="{0170CD91-251F-48C6-BFF7-5FC44FA9E53C}" type="sibTrans" cxnId="{7A516DF6-EABC-4050-B41D-E0C9FECE9BDC}">
      <dgm:prSet/>
      <dgm:spPr/>
      <dgm:t>
        <a:bodyPr/>
        <a:lstStyle/>
        <a:p>
          <a:endParaRPr lang="pl-PL"/>
        </a:p>
      </dgm:t>
    </dgm:pt>
    <dgm:pt modelId="{742FF6AF-1BE4-4230-8DBD-7F7564A688A9}" type="pres">
      <dgm:prSet presAssocID="{96C52DAA-A417-4151-9483-E101AB130411}" presName="Name0" presStyleCnt="0">
        <dgm:presLayoutVars>
          <dgm:dir/>
          <dgm:resizeHandles val="exact"/>
        </dgm:presLayoutVars>
      </dgm:prSet>
      <dgm:spPr/>
    </dgm:pt>
    <dgm:pt modelId="{214C7BD9-7F23-404D-B914-59FFDB507B8F}" type="pres">
      <dgm:prSet presAssocID="{C9C83433-3E14-4862-B76D-89A4FEC6125B}" presName="parTxOnly" presStyleLbl="node1" presStyleIdx="0" presStyleCnt="3">
        <dgm:presLayoutVars>
          <dgm:bulletEnabled val="1"/>
        </dgm:presLayoutVars>
      </dgm:prSet>
      <dgm:spPr/>
    </dgm:pt>
    <dgm:pt modelId="{0ABDB60C-2586-4866-A931-04EF2C8C35A2}" type="pres">
      <dgm:prSet presAssocID="{4974D5A8-8037-4A5A-9A1E-9306AF3C8C8F}" presName="parSpace" presStyleCnt="0"/>
      <dgm:spPr/>
    </dgm:pt>
    <dgm:pt modelId="{1BC74CF1-EDA5-42D9-8768-7716438DC104}" type="pres">
      <dgm:prSet presAssocID="{787C376A-3BAE-4311-A013-956FCC33732C}" presName="parTxOnly" presStyleLbl="node1" presStyleIdx="1" presStyleCnt="3" custScaleX="111047">
        <dgm:presLayoutVars>
          <dgm:bulletEnabled val="1"/>
        </dgm:presLayoutVars>
      </dgm:prSet>
      <dgm:spPr/>
    </dgm:pt>
    <dgm:pt modelId="{54E202A4-2F74-475D-A083-CA32FAA79938}" type="pres">
      <dgm:prSet presAssocID="{D974B340-9FA2-4F27-988B-32634351C759}" presName="parSpace" presStyleCnt="0"/>
      <dgm:spPr/>
    </dgm:pt>
    <dgm:pt modelId="{76370F45-6814-487E-8531-71ACE26289BC}" type="pres">
      <dgm:prSet presAssocID="{DCC9D7A0-6970-40C5-BE06-11003829F782}" presName="parTxOnly" presStyleLbl="node1" presStyleIdx="2" presStyleCnt="3" custLinFactNeighborX="528" custLinFactNeighborY="-1006">
        <dgm:presLayoutVars>
          <dgm:bulletEnabled val="1"/>
        </dgm:presLayoutVars>
      </dgm:prSet>
      <dgm:spPr/>
    </dgm:pt>
  </dgm:ptLst>
  <dgm:cxnLst>
    <dgm:cxn modelId="{86F2A316-47CA-4636-865E-342535B56ABE}" type="presOf" srcId="{787C376A-3BAE-4311-A013-956FCC33732C}" destId="{1BC74CF1-EDA5-42D9-8768-7716438DC104}" srcOrd="0" destOrd="0" presId="urn:microsoft.com/office/officeart/2005/8/layout/hChevron3"/>
    <dgm:cxn modelId="{D51C3418-4C89-40A1-BA2B-4083F222EE52}" type="presOf" srcId="{C9C83433-3E14-4862-B76D-89A4FEC6125B}" destId="{214C7BD9-7F23-404D-B914-59FFDB507B8F}" srcOrd="0" destOrd="0" presId="urn:microsoft.com/office/officeart/2005/8/layout/hChevron3"/>
    <dgm:cxn modelId="{36750C7E-35F8-483C-BD2C-9E19E61CB3E0}" srcId="{96C52DAA-A417-4151-9483-E101AB130411}" destId="{787C376A-3BAE-4311-A013-956FCC33732C}" srcOrd="1" destOrd="0" parTransId="{D4213DC3-211D-4B70-B456-44AA888BA818}" sibTransId="{D974B340-9FA2-4F27-988B-32634351C759}"/>
    <dgm:cxn modelId="{BF022391-635B-42F8-955F-0390ADCB4BB0}" srcId="{96C52DAA-A417-4151-9483-E101AB130411}" destId="{C9C83433-3E14-4862-B76D-89A4FEC6125B}" srcOrd="0" destOrd="0" parTransId="{D1D045C8-2ADA-4871-B86A-EDC4984BB457}" sibTransId="{4974D5A8-8037-4A5A-9A1E-9306AF3C8C8F}"/>
    <dgm:cxn modelId="{05AAD396-066B-40F4-8808-C9341E02CA63}" type="presOf" srcId="{96C52DAA-A417-4151-9483-E101AB130411}" destId="{742FF6AF-1BE4-4230-8DBD-7F7564A688A9}" srcOrd="0" destOrd="0" presId="urn:microsoft.com/office/officeart/2005/8/layout/hChevron3"/>
    <dgm:cxn modelId="{6A4AE4AA-7932-4423-9864-2E76F43AC11A}" type="presOf" srcId="{DCC9D7A0-6970-40C5-BE06-11003829F782}" destId="{76370F45-6814-487E-8531-71ACE26289BC}" srcOrd="0" destOrd="0" presId="urn:microsoft.com/office/officeart/2005/8/layout/hChevron3"/>
    <dgm:cxn modelId="{7A516DF6-EABC-4050-B41D-E0C9FECE9BDC}" srcId="{96C52DAA-A417-4151-9483-E101AB130411}" destId="{DCC9D7A0-6970-40C5-BE06-11003829F782}" srcOrd="2" destOrd="0" parTransId="{8A4C128C-DA22-4A43-A11D-EF5C54D3C832}" sibTransId="{0170CD91-251F-48C6-BFF7-5FC44FA9E53C}"/>
    <dgm:cxn modelId="{B9AABAE0-2C70-4DE6-9C60-46B12598AC7A}" type="presParOf" srcId="{742FF6AF-1BE4-4230-8DBD-7F7564A688A9}" destId="{214C7BD9-7F23-404D-B914-59FFDB507B8F}" srcOrd="0" destOrd="0" presId="urn:microsoft.com/office/officeart/2005/8/layout/hChevron3"/>
    <dgm:cxn modelId="{C528A138-CBF8-4A5E-AF96-42CFA1BB0F2E}" type="presParOf" srcId="{742FF6AF-1BE4-4230-8DBD-7F7564A688A9}" destId="{0ABDB60C-2586-4866-A931-04EF2C8C35A2}" srcOrd="1" destOrd="0" presId="urn:microsoft.com/office/officeart/2005/8/layout/hChevron3"/>
    <dgm:cxn modelId="{C749060D-CCD9-45FD-B0C4-97EED8EBA2D9}" type="presParOf" srcId="{742FF6AF-1BE4-4230-8DBD-7F7564A688A9}" destId="{1BC74CF1-EDA5-42D9-8768-7716438DC104}" srcOrd="2" destOrd="0" presId="urn:microsoft.com/office/officeart/2005/8/layout/hChevron3"/>
    <dgm:cxn modelId="{95B855D9-3DB7-459B-980A-2B4BD372A298}" type="presParOf" srcId="{742FF6AF-1BE4-4230-8DBD-7F7564A688A9}" destId="{54E202A4-2F74-475D-A083-CA32FAA79938}" srcOrd="3" destOrd="0" presId="urn:microsoft.com/office/officeart/2005/8/layout/hChevron3"/>
    <dgm:cxn modelId="{A783EE66-BF35-46F4-A7C7-5C80622C7566}" type="presParOf" srcId="{742FF6AF-1BE4-4230-8DBD-7F7564A688A9}" destId="{76370F45-6814-487E-8531-71ACE26289BC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C52DAA-A417-4151-9483-E101AB130411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87C376A-3BAE-4311-A013-956FCC33732C}">
      <dgm:prSet phldrT="[Tekst]" custT="1"/>
      <dgm:spPr>
        <a:solidFill>
          <a:schemeClr val="accent2">
            <a:lumMod val="75000"/>
            <a:alpha val="20000"/>
          </a:schemeClr>
        </a:solidFill>
      </dgm:spPr>
      <dgm:t>
        <a:bodyPr tIns="360000"/>
        <a:lstStyle/>
        <a:p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Przygotowanie dokumentów kadrowych</a:t>
          </a:r>
          <a:endParaRPr lang="pl-PL" sz="1400" b="1" dirty="0">
            <a:solidFill>
              <a:schemeClr val="accent1">
                <a:lumMod val="75000"/>
              </a:schemeClr>
            </a:solidFill>
            <a:latin typeface="Open Sans"/>
            <a:cs typeface="Arial" panose="020B0604020202020204" pitchFamily="34" charset="0"/>
          </a:endParaRPr>
        </a:p>
      </dgm:t>
    </dgm:pt>
    <dgm:pt modelId="{D4213DC3-211D-4B70-B456-44AA888BA818}" type="parTrans" cxnId="{36750C7E-35F8-483C-BD2C-9E19E61CB3E0}">
      <dgm:prSet/>
      <dgm:spPr/>
      <dgm:t>
        <a:bodyPr/>
        <a:lstStyle/>
        <a:p>
          <a:endParaRPr lang="pl-PL"/>
        </a:p>
      </dgm:t>
    </dgm:pt>
    <dgm:pt modelId="{D974B340-9FA2-4F27-988B-32634351C759}" type="sibTrans" cxnId="{36750C7E-35F8-483C-BD2C-9E19E61CB3E0}">
      <dgm:prSet/>
      <dgm:spPr/>
      <dgm:t>
        <a:bodyPr/>
        <a:lstStyle/>
        <a:p>
          <a:endParaRPr lang="pl-PL"/>
        </a:p>
      </dgm:t>
    </dgm:pt>
    <dgm:pt modelId="{C9C83433-3E14-4862-B76D-89A4FEC6125B}">
      <dgm:prSet custT="1"/>
      <dgm:spPr>
        <a:solidFill>
          <a:schemeClr val="accent2">
            <a:alpha val="10196"/>
          </a:schemeClr>
        </a:solidFill>
      </dgm:spPr>
      <dgm:t>
        <a:bodyPr tIns="360000"/>
        <a:lstStyle/>
        <a:p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Opracowanie lub aktualizacja procesów kadrowych</a:t>
          </a:r>
        </a:p>
      </dgm:t>
    </dgm:pt>
    <dgm:pt modelId="{D1D045C8-2ADA-4871-B86A-EDC4984BB457}" type="parTrans" cxnId="{BF022391-635B-42F8-955F-0390ADCB4BB0}">
      <dgm:prSet/>
      <dgm:spPr/>
      <dgm:t>
        <a:bodyPr/>
        <a:lstStyle/>
        <a:p>
          <a:endParaRPr lang="pl-PL"/>
        </a:p>
      </dgm:t>
    </dgm:pt>
    <dgm:pt modelId="{4974D5A8-8037-4A5A-9A1E-9306AF3C8C8F}" type="sibTrans" cxnId="{BF022391-635B-42F8-955F-0390ADCB4BB0}">
      <dgm:prSet/>
      <dgm:spPr/>
      <dgm:t>
        <a:bodyPr/>
        <a:lstStyle/>
        <a:p>
          <a:endParaRPr lang="pl-PL"/>
        </a:p>
      </dgm:t>
    </dgm:pt>
    <dgm:pt modelId="{DCC9D7A0-6970-40C5-BE06-11003829F782}">
      <dgm:prSet custT="1"/>
      <dgm:spPr>
        <a:solidFill>
          <a:schemeClr val="accent2">
            <a:lumMod val="75000"/>
            <a:alpha val="30196"/>
          </a:schemeClr>
        </a:solidFill>
      </dgm:spPr>
      <dgm:t>
        <a:bodyPr tIns="360000"/>
        <a:lstStyle/>
        <a:p>
          <a:r>
            <a:rPr lang="pl-PL" sz="1800" b="1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Wsparcie we wdrażaniu procesów</a:t>
          </a:r>
        </a:p>
      </dgm:t>
    </dgm:pt>
    <dgm:pt modelId="{8A4C128C-DA22-4A43-A11D-EF5C54D3C832}" type="parTrans" cxnId="{7A516DF6-EABC-4050-B41D-E0C9FECE9BDC}">
      <dgm:prSet/>
      <dgm:spPr/>
      <dgm:t>
        <a:bodyPr/>
        <a:lstStyle/>
        <a:p>
          <a:endParaRPr lang="pl-PL"/>
        </a:p>
      </dgm:t>
    </dgm:pt>
    <dgm:pt modelId="{0170CD91-251F-48C6-BFF7-5FC44FA9E53C}" type="sibTrans" cxnId="{7A516DF6-EABC-4050-B41D-E0C9FECE9BDC}">
      <dgm:prSet/>
      <dgm:spPr/>
      <dgm:t>
        <a:bodyPr/>
        <a:lstStyle/>
        <a:p>
          <a:endParaRPr lang="pl-PL"/>
        </a:p>
      </dgm:t>
    </dgm:pt>
    <dgm:pt modelId="{73FF7F2A-94BF-414F-AC8A-A06D3B8B9774}" type="pres">
      <dgm:prSet presAssocID="{96C52DAA-A417-4151-9483-E101AB130411}" presName="Name0" presStyleCnt="0">
        <dgm:presLayoutVars>
          <dgm:dir/>
          <dgm:resizeHandles val="exact"/>
        </dgm:presLayoutVars>
      </dgm:prSet>
      <dgm:spPr/>
    </dgm:pt>
    <dgm:pt modelId="{7926251B-CEB7-4995-8454-EE087156A4B3}" type="pres">
      <dgm:prSet presAssocID="{C9C83433-3E14-4862-B76D-89A4FEC6125B}" presName="parTxOnly" presStyleLbl="node1" presStyleIdx="0" presStyleCnt="3">
        <dgm:presLayoutVars>
          <dgm:bulletEnabled val="1"/>
        </dgm:presLayoutVars>
      </dgm:prSet>
      <dgm:spPr/>
    </dgm:pt>
    <dgm:pt modelId="{06F2087D-ABD7-455C-98D8-64CF4A4EF4AA}" type="pres">
      <dgm:prSet presAssocID="{4974D5A8-8037-4A5A-9A1E-9306AF3C8C8F}" presName="parSpace" presStyleCnt="0"/>
      <dgm:spPr/>
    </dgm:pt>
    <dgm:pt modelId="{A571E849-F0A5-4FB7-A3E6-019D0AEA9149}" type="pres">
      <dgm:prSet presAssocID="{787C376A-3BAE-4311-A013-956FCC33732C}" presName="parTxOnly" presStyleLbl="node1" presStyleIdx="1" presStyleCnt="3">
        <dgm:presLayoutVars>
          <dgm:bulletEnabled val="1"/>
        </dgm:presLayoutVars>
      </dgm:prSet>
      <dgm:spPr/>
    </dgm:pt>
    <dgm:pt modelId="{5AFC620E-8848-4EF9-9D46-A1C568400ABA}" type="pres">
      <dgm:prSet presAssocID="{D974B340-9FA2-4F27-988B-32634351C759}" presName="parSpace" presStyleCnt="0"/>
      <dgm:spPr/>
    </dgm:pt>
    <dgm:pt modelId="{4244297A-C283-4714-9C80-25D439A8C8D1}" type="pres">
      <dgm:prSet presAssocID="{DCC9D7A0-6970-40C5-BE06-11003829F782}" presName="parTxOnly" presStyleLbl="node1" presStyleIdx="2" presStyleCnt="3">
        <dgm:presLayoutVars>
          <dgm:bulletEnabled val="1"/>
        </dgm:presLayoutVars>
      </dgm:prSet>
      <dgm:spPr/>
    </dgm:pt>
  </dgm:ptLst>
  <dgm:cxnLst>
    <dgm:cxn modelId="{C5DD503A-EE29-49CB-B951-8086A1D10F92}" type="presOf" srcId="{787C376A-3BAE-4311-A013-956FCC33732C}" destId="{A571E849-F0A5-4FB7-A3E6-019D0AEA9149}" srcOrd="0" destOrd="0" presId="urn:microsoft.com/office/officeart/2005/8/layout/hChevron3"/>
    <dgm:cxn modelId="{36750C7E-35F8-483C-BD2C-9E19E61CB3E0}" srcId="{96C52DAA-A417-4151-9483-E101AB130411}" destId="{787C376A-3BAE-4311-A013-956FCC33732C}" srcOrd="1" destOrd="0" parTransId="{D4213DC3-211D-4B70-B456-44AA888BA818}" sibTransId="{D974B340-9FA2-4F27-988B-32634351C759}"/>
    <dgm:cxn modelId="{BF022391-635B-42F8-955F-0390ADCB4BB0}" srcId="{96C52DAA-A417-4151-9483-E101AB130411}" destId="{C9C83433-3E14-4862-B76D-89A4FEC6125B}" srcOrd="0" destOrd="0" parTransId="{D1D045C8-2ADA-4871-B86A-EDC4984BB457}" sibTransId="{4974D5A8-8037-4A5A-9A1E-9306AF3C8C8F}"/>
    <dgm:cxn modelId="{095422A7-2654-4854-894A-0107856BF81B}" type="presOf" srcId="{96C52DAA-A417-4151-9483-E101AB130411}" destId="{73FF7F2A-94BF-414F-AC8A-A06D3B8B9774}" srcOrd="0" destOrd="0" presId="urn:microsoft.com/office/officeart/2005/8/layout/hChevron3"/>
    <dgm:cxn modelId="{FCBA85DD-9F2B-45BE-9CAD-5B3CB28FB37D}" type="presOf" srcId="{C9C83433-3E14-4862-B76D-89A4FEC6125B}" destId="{7926251B-CEB7-4995-8454-EE087156A4B3}" srcOrd="0" destOrd="0" presId="urn:microsoft.com/office/officeart/2005/8/layout/hChevron3"/>
    <dgm:cxn modelId="{BF128AED-8DF7-4CC0-88DD-BA80D76F984E}" type="presOf" srcId="{DCC9D7A0-6970-40C5-BE06-11003829F782}" destId="{4244297A-C283-4714-9C80-25D439A8C8D1}" srcOrd="0" destOrd="0" presId="urn:microsoft.com/office/officeart/2005/8/layout/hChevron3"/>
    <dgm:cxn modelId="{7A516DF6-EABC-4050-B41D-E0C9FECE9BDC}" srcId="{96C52DAA-A417-4151-9483-E101AB130411}" destId="{DCC9D7A0-6970-40C5-BE06-11003829F782}" srcOrd="2" destOrd="0" parTransId="{8A4C128C-DA22-4A43-A11D-EF5C54D3C832}" sibTransId="{0170CD91-251F-48C6-BFF7-5FC44FA9E53C}"/>
    <dgm:cxn modelId="{6C5DDFB8-4F43-4062-AF86-1CCAB9BADF2B}" type="presParOf" srcId="{73FF7F2A-94BF-414F-AC8A-A06D3B8B9774}" destId="{7926251B-CEB7-4995-8454-EE087156A4B3}" srcOrd="0" destOrd="0" presId="urn:microsoft.com/office/officeart/2005/8/layout/hChevron3"/>
    <dgm:cxn modelId="{D1BEB04F-9035-4762-AEFC-3F3AFBB167B6}" type="presParOf" srcId="{73FF7F2A-94BF-414F-AC8A-A06D3B8B9774}" destId="{06F2087D-ABD7-455C-98D8-64CF4A4EF4AA}" srcOrd="1" destOrd="0" presId="urn:microsoft.com/office/officeart/2005/8/layout/hChevron3"/>
    <dgm:cxn modelId="{FA5D54EB-2713-4515-8F35-E1A9016D473D}" type="presParOf" srcId="{73FF7F2A-94BF-414F-AC8A-A06D3B8B9774}" destId="{A571E849-F0A5-4FB7-A3E6-019D0AEA9149}" srcOrd="2" destOrd="0" presId="urn:microsoft.com/office/officeart/2005/8/layout/hChevron3"/>
    <dgm:cxn modelId="{33842211-67AE-42FC-949F-60EC142E50B3}" type="presParOf" srcId="{73FF7F2A-94BF-414F-AC8A-A06D3B8B9774}" destId="{5AFC620E-8848-4EF9-9D46-A1C568400ABA}" srcOrd="3" destOrd="0" presId="urn:microsoft.com/office/officeart/2005/8/layout/hChevron3"/>
    <dgm:cxn modelId="{D78D2D99-A419-407B-8837-0F2A4C5B93FA}" type="presParOf" srcId="{73FF7F2A-94BF-414F-AC8A-A06D3B8B9774}" destId="{4244297A-C283-4714-9C80-25D439A8C8D1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F9C612-BE7F-409E-A8B6-9BD68DD2835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D28A862-BF6A-43C4-AD03-C663641005CC}">
      <dgm:prSet phldrT="[Teks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A6D4FF"/>
        </a:solidFill>
        <a:ln>
          <a:solidFill>
            <a:srgbClr val="A6D4FF"/>
          </a:solidFill>
        </a:ln>
      </dgm:spPr>
      <dgm:t>
        <a:bodyPr/>
        <a:lstStyle/>
        <a:p>
          <a:r>
            <a:rPr lang="pl-PL" sz="1800" b="1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dostosowanie miejsca pracy do wymagań ergonomicznych</a:t>
          </a:r>
          <a:endParaRPr lang="pl-PL" sz="18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gm:t>
    </dgm:pt>
    <dgm:pt modelId="{AF5B0EBE-A8DA-40B9-B75B-7569349AC90A}" type="parTrans" cxnId="{D32B6AF9-CADF-4D5C-9485-0A97BDF675D4}">
      <dgm:prSet/>
      <dgm:spPr/>
      <dgm:t>
        <a:bodyPr/>
        <a:lstStyle/>
        <a:p>
          <a:endParaRPr lang="pl-PL"/>
        </a:p>
      </dgm:t>
    </dgm:pt>
    <dgm:pt modelId="{7DA25085-2925-432E-87AF-C6627F89647D}" type="sibTrans" cxnId="{D32B6AF9-CADF-4D5C-9485-0A97BDF675D4}">
      <dgm:prSet/>
      <dgm:spPr/>
      <dgm:t>
        <a:bodyPr/>
        <a:lstStyle/>
        <a:p>
          <a:endParaRPr lang="pl-PL"/>
        </a:p>
      </dgm:t>
    </dgm:pt>
    <dgm:pt modelId="{E212D455-59B5-4493-A5CA-546132090179}">
      <dgm:prSet phldrT="[Teks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A6D4FF"/>
        </a:solidFill>
        <a:ln>
          <a:solidFill>
            <a:srgbClr val="A6D4FF"/>
          </a:solidFill>
        </a:ln>
      </dgm:spPr>
      <dgm:t>
        <a:bodyPr/>
        <a:lstStyle/>
        <a:p>
          <a:r>
            <a:rPr lang="pl-PL" sz="1800" b="1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utworzenie zdalnego stanowiska pracy</a:t>
          </a:r>
          <a:endParaRPr lang="pl-PL" sz="18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gm:t>
    </dgm:pt>
    <dgm:pt modelId="{759ADCC6-C07F-4455-828D-AD89949072A7}" type="parTrans" cxnId="{CFAF1D6A-E521-43B1-B6A9-C025574CCF00}">
      <dgm:prSet/>
      <dgm:spPr/>
      <dgm:t>
        <a:bodyPr/>
        <a:lstStyle/>
        <a:p>
          <a:endParaRPr lang="pl-PL"/>
        </a:p>
      </dgm:t>
    </dgm:pt>
    <dgm:pt modelId="{13DEADD1-DABE-4B7D-9101-FC1992C15322}" type="sibTrans" cxnId="{CFAF1D6A-E521-43B1-B6A9-C025574CCF00}">
      <dgm:prSet/>
      <dgm:spPr/>
      <dgm:t>
        <a:bodyPr/>
        <a:lstStyle/>
        <a:p>
          <a:endParaRPr lang="pl-PL"/>
        </a:p>
      </dgm:t>
    </dgm:pt>
    <dgm:pt modelId="{BC310C80-6E1D-45C3-8934-62C31A6BD8A1}">
      <dgm:prSet phldrT="[Teks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A6D4FF"/>
        </a:solidFill>
        <a:ln>
          <a:solidFill>
            <a:srgbClr val="A6D4FF"/>
          </a:solidFill>
        </a:ln>
      </dgm:spPr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pl-PL" sz="1800" b="1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wdrożenie elastycznych form i czasu pracy</a:t>
          </a:r>
          <a:endParaRPr lang="pl-PL" sz="18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gm:t>
    </dgm:pt>
    <dgm:pt modelId="{D2FC4C11-6D10-43E5-98B4-882B52BC1A66}" type="parTrans" cxnId="{F69BBA1D-A2E1-4F3B-B859-179BFCA4D9C2}">
      <dgm:prSet/>
      <dgm:spPr/>
      <dgm:t>
        <a:bodyPr/>
        <a:lstStyle/>
        <a:p>
          <a:endParaRPr lang="pl-PL"/>
        </a:p>
      </dgm:t>
    </dgm:pt>
    <dgm:pt modelId="{73BE76DC-63A3-43B6-A89D-75574233CE39}" type="sibTrans" cxnId="{F69BBA1D-A2E1-4F3B-B859-179BFCA4D9C2}">
      <dgm:prSet/>
      <dgm:spPr/>
      <dgm:t>
        <a:bodyPr/>
        <a:lstStyle/>
        <a:p>
          <a:endParaRPr lang="pl-PL"/>
        </a:p>
      </dgm:t>
    </dgm:pt>
    <dgm:pt modelId="{31EC1223-AF7E-4CC9-9FD9-0C7A9F08EE93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A6D4FF"/>
        </a:solidFill>
        <a:ln>
          <a:solidFill>
            <a:srgbClr val="A6D4FF"/>
          </a:solidFill>
        </a:ln>
      </dgm:spPr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pl-PL" sz="1800" b="1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organizacja przestrzeni poprawiającej warunki pracy</a:t>
          </a:r>
          <a:endParaRPr lang="pl-PL" sz="18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gm:t>
    </dgm:pt>
    <dgm:pt modelId="{D51C2F68-67D8-49B3-A9D3-9D76D96E9407}" type="parTrans" cxnId="{7380191C-719E-4EB0-B941-194684F33882}">
      <dgm:prSet/>
      <dgm:spPr/>
      <dgm:t>
        <a:bodyPr/>
        <a:lstStyle/>
        <a:p>
          <a:endParaRPr lang="pl-PL"/>
        </a:p>
      </dgm:t>
    </dgm:pt>
    <dgm:pt modelId="{3C886937-0A72-4D60-9B90-C066AC9F2BD1}" type="sibTrans" cxnId="{7380191C-719E-4EB0-B941-194684F33882}">
      <dgm:prSet/>
      <dgm:spPr/>
      <dgm:t>
        <a:bodyPr/>
        <a:lstStyle/>
        <a:p>
          <a:endParaRPr lang="pl-PL"/>
        </a:p>
      </dgm:t>
    </dgm:pt>
    <dgm:pt modelId="{7E2ED434-09AD-4E40-B1AB-D57C9988CAD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A6D4FF"/>
        </a:solidFill>
        <a:ln>
          <a:solidFill>
            <a:srgbClr val="A6D4FF"/>
          </a:solidFill>
        </a:ln>
      </dgm:spPr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pl-PL" sz="1800" b="1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budowanie przyjaznego środowiska pracy</a:t>
          </a:r>
          <a:endParaRPr lang="pl-PL" sz="18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gm:t>
    </dgm:pt>
    <dgm:pt modelId="{B9730E2C-3F43-4021-8730-99359B73136D}" type="parTrans" cxnId="{CD412FB4-F9CB-4A35-A97F-F956577D0BCE}">
      <dgm:prSet/>
      <dgm:spPr/>
      <dgm:t>
        <a:bodyPr/>
        <a:lstStyle/>
        <a:p>
          <a:endParaRPr lang="pl-PL"/>
        </a:p>
      </dgm:t>
    </dgm:pt>
    <dgm:pt modelId="{7C853102-D8D6-4FD2-91FA-ABD9C6B52F3F}" type="sibTrans" cxnId="{CD412FB4-F9CB-4A35-A97F-F956577D0BCE}">
      <dgm:prSet/>
      <dgm:spPr/>
      <dgm:t>
        <a:bodyPr/>
        <a:lstStyle/>
        <a:p>
          <a:endParaRPr lang="pl-PL"/>
        </a:p>
      </dgm:t>
    </dgm:pt>
    <dgm:pt modelId="{316CA8B1-AF74-4CAB-83CE-ED76F968F088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A6D4FF"/>
        </a:solidFill>
        <a:ln>
          <a:solidFill>
            <a:srgbClr val="A6D4FF"/>
          </a:solidFill>
        </a:ln>
      </dgm:spPr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pl-PL" sz="1800" b="1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wdrożenie mentoringu</a:t>
          </a:r>
          <a:endParaRPr lang="pl-PL" sz="18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gm:t>
    </dgm:pt>
    <dgm:pt modelId="{F5C1974A-DB5B-48F8-8AE8-2051C11FF07A}" type="parTrans" cxnId="{06525F0D-84B4-41EC-9FAA-1DD6BE1A6E64}">
      <dgm:prSet/>
      <dgm:spPr/>
      <dgm:t>
        <a:bodyPr/>
        <a:lstStyle/>
        <a:p>
          <a:endParaRPr lang="pl-PL"/>
        </a:p>
      </dgm:t>
    </dgm:pt>
    <dgm:pt modelId="{5CE088B6-3054-4429-B172-CEAF40A4878F}" type="sibTrans" cxnId="{06525F0D-84B4-41EC-9FAA-1DD6BE1A6E64}">
      <dgm:prSet/>
      <dgm:spPr/>
      <dgm:t>
        <a:bodyPr/>
        <a:lstStyle/>
        <a:p>
          <a:endParaRPr lang="pl-PL"/>
        </a:p>
      </dgm:t>
    </dgm:pt>
    <dgm:pt modelId="{AD5CC6A4-92ED-4096-B9CA-B26B1826BEF1}" type="pres">
      <dgm:prSet presAssocID="{48F9C612-BE7F-409E-A8B6-9BD68DD2835C}" presName="diagram" presStyleCnt="0">
        <dgm:presLayoutVars>
          <dgm:dir/>
          <dgm:resizeHandles val="exact"/>
        </dgm:presLayoutVars>
      </dgm:prSet>
      <dgm:spPr/>
    </dgm:pt>
    <dgm:pt modelId="{6EBC0CAB-1665-461F-950D-C4B3D0B3C3E9}" type="pres">
      <dgm:prSet presAssocID="{DD28A862-BF6A-43C4-AD03-C663641005CC}" presName="node" presStyleLbl="node1" presStyleIdx="0" presStyleCnt="6">
        <dgm:presLayoutVars>
          <dgm:bulletEnabled val="1"/>
        </dgm:presLayoutVars>
      </dgm:prSet>
      <dgm:spPr/>
    </dgm:pt>
    <dgm:pt modelId="{29B3E00C-A567-4C75-BC6B-4B8E68F03AFD}" type="pres">
      <dgm:prSet presAssocID="{7DA25085-2925-432E-87AF-C6627F89647D}" presName="sibTrans" presStyleCnt="0"/>
      <dgm:spPr/>
    </dgm:pt>
    <dgm:pt modelId="{02A383CD-B4FA-441B-8EA1-4FE3EB457843}" type="pres">
      <dgm:prSet presAssocID="{E212D455-59B5-4493-A5CA-546132090179}" presName="node" presStyleLbl="node1" presStyleIdx="1" presStyleCnt="6">
        <dgm:presLayoutVars>
          <dgm:bulletEnabled val="1"/>
        </dgm:presLayoutVars>
      </dgm:prSet>
      <dgm:spPr/>
    </dgm:pt>
    <dgm:pt modelId="{5C9549B0-D99C-4AB7-AB0F-8213596513C9}" type="pres">
      <dgm:prSet presAssocID="{13DEADD1-DABE-4B7D-9101-FC1992C15322}" presName="sibTrans" presStyleCnt="0"/>
      <dgm:spPr/>
    </dgm:pt>
    <dgm:pt modelId="{4744A965-EA4B-48A1-8CD6-97F7366BF0DE}" type="pres">
      <dgm:prSet presAssocID="{BC310C80-6E1D-45C3-8934-62C31A6BD8A1}" presName="node" presStyleLbl="node1" presStyleIdx="2" presStyleCnt="6">
        <dgm:presLayoutVars>
          <dgm:bulletEnabled val="1"/>
        </dgm:presLayoutVars>
      </dgm:prSet>
      <dgm:spPr/>
    </dgm:pt>
    <dgm:pt modelId="{E3264E09-B331-4F0D-9CC9-ED4506481B45}" type="pres">
      <dgm:prSet presAssocID="{73BE76DC-63A3-43B6-A89D-75574233CE39}" presName="sibTrans" presStyleCnt="0"/>
      <dgm:spPr/>
    </dgm:pt>
    <dgm:pt modelId="{1DCBC69C-0C65-4F74-9FB3-AFFAE154B386}" type="pres">
      <dgm:prSet presAssocID="{31EC1223-AF7E-4CC9-9FD9-0C7A9F08EE93}" presName="node" presStyleLbl="node1" presStyleIdx="3" presStyleCnt="6">
        <dgm:presLayoutVars>
          <dgm:bulletEnabled val="1"/>
        </dgm:presLayoutVars>
      </dgm:prSet>
      <dgm:spPr/>
    </dgm:pt>
    <dgm:pt modelId="{39715A27-89C7-4102-A538-0C6F57F6BDCC}" type="pres">
      <dgm:prSet presAssocID="{3C886937-0A72-4D60-9B90-C066AC9F2BD1}" presName="sibTrans" presStyleCnt="0"/>
      <dgm:spPr/>
    </dgm:pt>
    <dgm:pt modelId="{3A063C53-3159-4246-B84F-A903FDFEE182}" type="pres">
      <dgm:prSet presAssocID="{7E2ED434-09AD-4E40-B1AB-D57C9988CAD2}" presName="node" presStyleLbl="node1" presStyleIdx="4" presStyleCnt="6">
        <dgm:presLayoutVars>
          <dgm:bulletEnabled val="1"/>
        </dgm:presLayoutVars>
      </dgm:prSet>
      <dgm:spPr/>
    </dgm:pt>
    <dgm:pt modelId="{2358509D-DCCA-4177-AC91-212E71E95C48}" type="pres">
      <dgm:prSet presAssocID="{7C853102-D8D6-4FD2-91FA-ABD9C6B52F3F}" presName="sibTrans" presStyleCnt="0"/>
      <dgm:spPr/>
    </dgm:pt>
    <dgm:pt modelId="{E78C1E0B-6AE1-45DC-B39B-1F76CBF7E5E0}" type="pres">
      <dgm:prSet presAssocID="{316CA8B1-AF74-4CAB-83CE-ED76F968F088}" presName="node" presStyleLbl="node1" presStyleIdx="5" presStyleCnt="6">
        <dgm:presLayoutVars>
          <dgm:bulletEnabled val="1"/>
        </dgm:presLayoutVars>
      </dgm:prSet>
      <dgm:spPr/>
    </dgm:pt>
  </dgm:ptLst>
  <dgm:cxnLst>
    <dgm:cxn modelId="{D85D0B0B-CF55-4035-9D13-70885F7BDE80}" type="presOf" srcId="{7E2ED434-09AD-4E40-B1AB-D57C9988CAD2}" destId="{3A063C53-3159-4246-B84F-A903FDFEE182}" srcOrd="0" destOrd="0" presId="urn:microsoft.com/office/officeart/2005/8/layout/default"/>
    <dgm:cxn modelId="{06525F0D-84B4-41EC-9FAA-1DD6BE1A6E64}" srcId="{48F9C612-BE7F-409E-A8B6-9BD68DD2835C}" destId="{316CA8B1-AF74-4CAB-83CE-ED76F968F088}" srcOrd="5" destOrd="0" parTransId="{F5C1974A-DB5B-48F8-8AE8-2051C11FF07A}" sibTransId="{5CE088B6-3054-4429-B172-CEAF40A4878F}"/>
    <dgm:cxn modelId="{7380191C-719E-4EB0-B941-194684F33882}" srcId="{48F9C612-BE7F-409E-A8B6-9BD68DD2835C}" destId="{31EC1223-AF7E-4CC9-9FD9-0C7A9F08EE93}" srcOrd="3" destOrd="0" parTransId="{D51C2F68-67D8-49B3-A9D3-9D76D96E9407}" sibTransId="{3C886937-0A72-4D60-9B90-C066AC9F2BD1}"/>
    <dgm:cxn modelId="{F69BBA1D-A2E1-4F3B-B859-179BFCA4D9C2}" srcId="{48F9C612-BE7F-409E-A8B6-9BD68DD2835C}" destId="{BC310C80-6E1D-45C3-8934-62C31A6BD8A1}" srcOrd="2" destOrd="0" parTransId="{D2FC4C11-6D10-43E5-98B4-882B52BC1A66}" sibTransId="{73BE76DC-63A3-43B6-A89D-75574233CE39}"/>
    <dgm:cxn modelId="{03DE8A28-838C-487B-A5A2-2655677FFE4F}" type="presOf" srcId="{316CA8B1-AF74-4CAB-83CE-ED76F968F088}" destId="{E78C1E0B-6AE1-45DC-B39B-1F76CBF7E5E0}" srcOrd="0" destOrd="0" presId="urn:microsoft.com/office/officeart/2005/8/layout/default"/>
    <dgm:cxn modelId="{3DC5792A-38A6-4E74-ADBC-64E6AF068A49}" type="presOf" srcId="{BC310C80-6E1D-45C3-8934-62C31A6BD8A1}" destId="{4744A965-EA4B-48A1-8CD6-97F7366BF0DE}" srcOrd="0" destOrd="0" presId="urn:microsoft.com/office/officeart/2005/8/layout/default"/>
    <dgm:cxn modelId="{BD4DC542-9ACD-42A8-BB01-8FFFDCC428BC}" type="presOf" srcId="{31EC1223-AF7E-4CC9-9FD9-0C7A9F08EE93}" destId="{1DCBC69C-0C65-4F74-9FB3-AFFAE154B386}" srcOrd="0" destOrd="0" presId="urn:microsoft.com/office/officeart/2005/8/layout/default"/>
    <dgm:cxn modelId="{CFAF1D6A-E521-43B1-B6A9-C025574CCF00}" srcId="{48F9C612-BE7F-409E-A8B6-9BD68DD2835C}" destId="{E212D455-59B5-4493-A5CA-546132090179}" srcOrd="1" destOrd="0" parTransId="{759ADCC6-C07F-4455-828D-AD89949072A7}" sibTransId="{13DEADD1-DABE-4B7D-9101-FC1992C15322}"/>
    <dgm:cxn modelId="{BDF5A696-6FEF-4CCB-8545-92358B682A36}" type="presOf" srcId="{E212D455-59B5-4493-A5CA-546132090179}" destId="{02A383CD-B4FA-441B-8EA1-4FE3EB457843}" srcOrd="0" destOrd="0" presId="urn:microsoft.com/office/officeart/2005/8/layout/default"/>
    <dgm:cxn modelId="{CD412FB4-F9CB-4A35-A97F-F956577D0BCE}" srcId="{48F9C612-BE7F-409E-A8B6-9BD68DD2835C}" destId="{7E2ED434-09AD-4E40-B1AB-D57C9988CAD2}" srcOrd="4" destOrd="0" parTransId="{B9730E2C-3F43-4021-8730-99359B73136D}" sibTransId="{7C853102-D8D6-4FD2-91FA-ABD9C6B52F3F}"/>
    <dgm:cxn modelId="{DEEADEC5-16A2-4ADB-904A-84FAD0562401}" type="presOf" srcId="{DD28A862-BF6A-43C4-AD03-C663641005CC}" destId="{6EBC0CAB-1665-461F-950D-C4B3D0B3C3E9}" srcOrd="0" destOrd="0" presId="urn:microsoft.com/office/officeart/2005/8/layout/default"/>
    <dgm:cxn modelId="{BBDCCACA-B905-407E-A8BD-6454105F53C5}" type="presOf" srcId="{48F9C612-BE7F-409E-A8B6-9BD68DD2835C}" destId="{AD5CC6A4-92ED-4096-B9CA-B26B1826BEF1}" srcOrd="0" destOrd="0" presId="urn:microsoft.com/office/officeart/2005/8/layout/default"/>
    <dgm:cxn modelId="{D32B6AF9-CADF-4D5C-9485-0A97BDF675D4}" srcId="{48F9C612-BE7F-409E-A8B6-9BD68DD2835C}" destId="{DD28A862-BF6A-43C4-AD03-C663641005CC}" srcOrd="0" destOrd="0" parTransId="{AF5B0EBE-A8DA-40B9-B75B-7569349AC90A}" sibTransId="{7DA25085-2925-432E-87AF-C6627F89647D}"/>
    <dgm:cxn modelId="{0512C7DE-5702-4EBD-9E70-B635E60706C1}" type="presParOf" srcId="{AD5CC6A4-92ED-4096-B9CA-B26B1826BEF1}" destId="{6EBC0CAB-1665-461F-950D-C4B3D0B3C3E9}" srcOrd="0" destOrd="0" presId="urn:microsoft.com/office/officeart/2005/8/layout/default"/>
    <dgm:cxn modelId="{19D97F8E-DD5E-49AE-A7A3-F32DE1F6C1F5}" type="presParOf" srcId="{AD5CC6A4-92ED-4096-B9CA-B26B1826BEF1}" destId="{29B3E00C-A567-4C75-BC6B-4B8E68F03AFD}" srcOrd="1" destOrd="0" presId="urn:microsoft.com/office/officeart/2005/8/layout/default"/>
    <dgm:cxn modelId="{BA577F7D-4644-48D2-AE46-4C59C3FC2410}" type="presParOf" srcId="{AD5CC6A4-92ED-4096-B9CA-B26B1826BEF1}" destId="{02A383CD-B4FA-441B-8EA1-4FE3EB457843}" srcOrd="2" destOrd="0" presId="urn:microsoft.com/office/officeart/2005/8/layout/default"/>
    <dgm:cxn modelId="{27607733-F59F-4BC2-8146-B3F66B9E19C2}" type="presParOf" srcId="{AD5CC6A4-92ED-4096-B9CA-B26B1826BEF1}" destId="{5C9549B0-D99C-4AB7-AB0F-8213596513C9}" srcOrd="3" destOrd="0" presId="urn:microsoft.com/office/officeart/2005/8/layout/default"/>
    <dgm:cxn modelId="{434F03D3-6DC7-45E2-8169-0DBD55F32000}" type="presParOf" srcId="{AD5CC6A4-92ED-4096-B9CA-B26B1826BEF1}" destId="{4744A965-EA4B-48A1-8CD6-97F7366BF0DE}" srcOrd="4" destOrd="0" presId="urn:microsoft.com/office/officeart/2005/8/layout/default"/>
    <dgm:cxn modelId="{B2304282-2139-467B-9E7A-24EE140AC15A}" type="presParOf" srcId="{AD5CC6A4-92ED-4096-B9CA-B26B1826BEF1}" destId="{E3264E09-B331-4F0D-9CC9-ED4506481B45}" srcOrd="5" destOrd="0" presId="urn:microsoft.com/office/officeart/2005/8/layout/default"/>
    <dgm:cxn modelId="{75E44E83-4B08-4800-9458-B1CE489C3EFD}" type="presParOf" srcId="{AD5CC6A4-92ED-4096-B9CA-B26B1826BEF1}" destId="{1DCBC69C-0C65-4F74-9FB3-AFFAE154B386}" srcOrd="6" destOrd="0" presId="urn:microsoft.com/office/officeart/2005/8/layout/default"/>
    <dgm:cxn modelId="{2C5BDCA6-FE10-4B29-9497-14B91F23B9B7}" type="presParOf" srcId="{AD5CC6A4-92ED-4096-B9CA-B26B1826BEF1}" destId="{39715A27-89C7-4102-A538-0C6F57F6BDCC}" srcOrd="7" destOrd="0" presId="urn:microsoft.com/office/officeart/2005/8/layout/default"/>
    <dgm:cxn modelId="{07D66019-D33C-47DA-8E54-0F97564D45B4}" type="presParOf" srcId="{AD5CC6A4-92ED-4096-B9CA-B26B1826BEF1}" destId="{3A063C53-3159-4246-B84F-A903FDFEE182}" srcOrd="8" destOrd="0" presId="urn:microsoft.com/office/officeart/2005/8/layout/default"/>
    <dgm:cxn modelId="{47E24088-46F2-472B-B58B-B1A8E2F9C31C}" type="presParOf" srcId="{AD5CC6A4-92ED-4096-B9CA-B26B1826BEF1}" destId="{2358509D-DCCA-4177-AC91-212E71E95C48}" srcOrd="9" destOrd="0" presId="urn:microsoft.com/office/officeart/2005/8/layout/default"/>
    <dgm:cxn modelId="{41F471C6-0E45-4EFC-AF32-C07B9DE61685}" type="presParOf" srcId="{AD5CC6A4-92ED-4096-B9CA-B26B1826BEF1}" destId="{E78C1E0B-6AE1-45DC-B39B-1F76CBF7E5E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1854FF-B88B-40B2-962E-2A77D534F8D3}">
      <dsp:nvSpPr>
        <dsp:cNvPr id="0" name=""/>
        <dsp:cNvSpPr/>
      </dsp:nvSpPr>
      <dsp:spPr>
        <a:xfrm>
          <a:off x="4501" y="97920"/>
          <a:ext cx="3936125" cy="1574450"/>
        </a:xfrm>
        <a:prstGeom prst="homePlate">
          <a:avLst/>
        </a:prstGeom>
        <a:solidFill>
          <a:schemeClr val="accent2">
            <a:alpha val="10196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60000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Szkolenie z zakresu zarządzania różnorodnością</a:t>
          </a:r>
        </a:p>
      </dsp:txBody>
      <dsp:txXfrm>
        <a:off x="4501" y="97920"/>
        <a:ext cx="3542513" cy="1574450"/>
      </dsp:txXfrm>
    </dsp:sp>
    <dsp:sp modelId="{FDF628F5-37C6-4DC5-9C16-E560EDAED9E9}">
      <dsp:nvSpPr>
        <dsp:cNvPr id="0" name=""/>
        <dsp:cNvSpPr/>
      </dsp:nvSpPr>
      <dsp:spPr>
        <a:xfrm>
          <a:off x="3153402" y="97920"/>
          <a:ext cx="3936125" cy="1574450"/>
        </a:xfrm>
        <a:prstGeom prst="chevron">
          <a:avLst/>
        </a:prstGeom>
        <a:solidFill>
          <a:schemeClr val="accent2">
            <a:lumMod val="9000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360000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Diagnoza i analiza sytuacji firmy</a:t>
          </a:r>
        </a:p>
      </dsp:txBody>
      <dsp:txXfrm>
        <a:off x="3940627" y="97920"/>
        <a:ext cx="2361675" cy="1574450"/>
      </dsp:txXfrm>
    </dsp:sp>
    <dsp:sp modelId="{6BCC7F58-1F27-42D6-87C8-AA1727D17E6E}">
      <dsp:nvSpPr>
        <dsp:cNvPr id="0" name=""/>
        <dsp:cNvSpPr/>
      </dsp:nvSpPr>
      <dsp:spPr>
        <a:xfrm>
          <a:off x="6302302" y="97920"/>
          <a:ext cx="3936125" cy="1574450"/>
        </a:xfrm>
        <a:prstGeom prst="chevron">
          <a:avLst/>
        </a:prstGeom>
        <a:solidFill>
          <a:schemeClr val="accent2">
            <a:lumMod val="75000"/>
            <a:alpha val="30196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360000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Opracowanie Strategii Zarządzania Wiekiem</a:t>
          </a:r>
        </a:p>
      </dsp:txBody>
      <dsp:txXfrm>
        <a:off x="7089527" y="97920"/>
        <a:ext cx="2361675" cy="15744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4C7BD9-7F23-404D-B914-59FFDB507B8F}">
      <dsp:nvSpPr>
        <dsp:cNvPr id="0" name=""/>
        <dsp:cNvSpPr/>
      </dsp:nvSpPr>
      <dsp:spPr>
        <a:xfrm>
          <a:off x="3989" y="129930"/>
          <a:ext cx="3776079" cy="1510431"/>
        </a:xfrm>
        <a:prstGeom prst="homePlate">
          <a:avLst/>
        </a:prstGeom>
        <a:solidFill>
          <a:schemeClr val="accent2">
            <a:alpha val="10196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60000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Grant na wdrażanie rozwiązań wskazanych w strategii</a:t>
          </a:r>
        </a:p>
      </dsp:txBody>
      <dsp:txXfrm>
        <a:off x="3989" y="129930"/>
        <a:ext cx="3398471" cy="1510431"/>
      </dsp:txXfrm>
    </dsp:sp>
    <dsp:sp modelId="{1BC74CF1-EDA5-42D9-8768-7716438DC104}">
      <dsp:nvSpPr>
        <dsp:cNvPr id="0" name=""/>
        <dsp:cNvSpPr/>
      </dsp:nvSpPr>
      <dsp:spPr>
        <a:xfrm>
          <a:off x="3024852" y="129930"/>
          <a:ext cx="4193223" cy="1510431"/>
        </a:xfrm>
        <a:prstGeom prst="chevron">
          <a:avLst/>
        </a:prstGeom>
        <a:solidFill>
          <a:schemeClr val="accent2">
            <a:lumMod val="9000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360000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Szkolenie na temat współpracy </a:t>
          </a:r>
          <a:b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</a:b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w zespołach wielopokoleniowych</a:t>
          </a:r>
        </a:p>
      </dsp:txBody>
      <dsp:txXfrm>
        <a:off x="3780068" y="129930"/>
        <a:ext cx="2682792" cy="1510431"/>
      </dsp:txXfrm>
    </dsp:sp>
    <dsp:sp modelId="{76370F45-6814-487E-8531-71ACE26289BC}">
      <dsp:nvSpPr>
        <dsp:cNvPr id="0" name=""/>
        <dsp:cNvSpPr/>
      </dsp:nvSpPr>
      <dsp:spPr>
        <a:xfrm>
          <a:off x="6466847" y="114735"/>
          <a:ext cx="3776079" cy="1510431"/>
        </a:xfrm>
        <a:prstGeom prst="chevron">
          <a:avLst/>
        </a:prstGeom>
        <a:solidFill>
          <a:schemeClr val="accent2">
            <a:lumMod val="75000"/>
            <a:alpha val="30196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360000" rIns="24003" bIns="4800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Szkolenie dotyczące przeciwdziałania wypaleniu zawodowemu</a:t>
          </a:r>
        </a:p>
      </dsp:txBody>
      <dsp:txXfrm>
        <a:off x="7222063" y="114735"/>
        <a:ext cx="2265648" cy="15104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26251B-CEB7-4995-8454-EE087156A4B3}">
      <dsp:nvSpPr>
        <dsp:cNvPr id="0" name=""/>
        <dsp:cNvSpPr/>
      </dsp:nvSpPr>
      <dsp:spPr>
        <a:xfrm>
          <a:off x="4471" y="356116"/>
          <a:ext cx="3909741" cy="1563896"/>
        </a:xfrm>
        <a:prstGeom prst="homePlate">
          <a:avLst/>
        </a:prstGeom>
        <a:solidFill>
          <a:schemeClr val="accent2">
            <a:alpha val="10196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60000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Opracowanie lub aktualizacja procesów kadrowych</a:t>
          </a:r>
        </a:p>
      </dsp:txBody>
      <dsp:txXfrm>
        <a:off x="4471" y="356116"/>
        <a:ext cx="3518767" cy="1563896"/>
      </dsp:txXfrm>
    </dsp:sp>
    <dsp:sp modelId="{A571E849-F0A5-4FB7-A3E6-019D0AEA9149}">
      <dsp:nvSpPr>
        <dsp:cNvPr id="0" name=""/>
        <dsp:cNvSpPr/>
      </dsp:nvSpPr>
      <dsp:spPr>
        <a:xfrm>
          <a:off x="3132264" y="356116"/>
          <a:ext cx="3909741" cy="1563896"/>
        </a:xfrm>
        <a:prstGeom prst="chevron">
          <a:avLst/>
        </a:prstGeom>
        <a:solidFill>
          <a:schemeClr val="accent2">
            <a:lumMod val="7500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360000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Przygotowanie dokumentów kadrowych</a:t>
          </a:r>
          <a:endParaRPr lang="pl-PL" sz="1400" b="1" kern="1200" dirty="0">
            <a:solidFill>
              <a:schemeClr val="accent1">
                <a:lumMod val="75000"/>
              </a:schemeClr>
            </a:solidFill>
            <a:latin typeface="Open Sans"/>
            <a:cs typeface="Arial" panose="020B0604020202020204" pitchFamily="34" charset="0"/>
          </a:endParaRPr>
        </a:p>
      </dsp:txBody>
      <dsp:txXfrm>
        <a:off x="3914212" y="356116"/>
        <a:ext cx="2345845" cy="1563896"/>
      </dsp:txXfrm>
    </dsp:sp>
    <dsp:sp modelId="{4244297A-C283-4714-9C80-25D439A8C8D1}">
      <dsp:nvSpPr>
        <dsp:cNvPr id="0" name=""/>
        <dsp:cNvSpPr/>
      </dsp:nvSpPr>
      <dsp:spPr>
        <a:xfrm>
          <a:off x="6260057" y="356116"/>
          <a:ext cx="3909741" cy="1563896"/>
        </a:xfrm>
        <a:prstGeom prst="chevron">
          <a:avLst/>
        </a:prstGeom>
        <a:solidFill>
          <a:schemeClr val="accent2">
            <a:lumMod val="75000"/>
            <a:alpha val="30196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360000" rIns="24003" bIns="4800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accent1">
                  <a:lumMod val="75000"/>
                </a:schemeClr>
              </a:solidFill>
              <a:latin typeface="Open Sans"/>
              <a:cs typeface="Arial" panose="020B0604020202020204" pitchFamily="34" charset="0"/>
            </a:rPr>
            <a:t>Wsparcie we wdrażaniu procesów</a:t>
          </a:r>
        </a:p>
      </dsp:txBody>
      <dsp:txXfrm>
        <a:off x="7042005" y="356116"/>
        <a:ext cx="2345845" cy="15638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C0CAB-1665-461F-950D-C4B3D0B3C3E9}">
      <dsp:nvSpPr>
        <dsp:cNvPr id="0" name=""/>
        <dsp:cNvSpPr/>
      </dsp:nvSpPr>
      <dsp:spPr>
        <a:xfrm>
          <a:off x="461401" y="3173"/>
          <a:ext cx="2706159" cy="1623695"/>
        </a:xfrm>
        <a:prstGeom prst="rect">
          <a:avLst/>
        </a:prstGeom>
        <a:solidFill>
          <a:srgbClr val="A6D4FF"/>
        </a:solidFill>
        <a:ln w="9525" cap="flat" cmpd="sng" algn="ctr">
          <a:solidFill>
            <a:srgbClr val="A6D4FF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dostosowanie miejsca pracy do wymagań ergonomicznych</a:t>
          </a:r>
          <a:endParaRPr lang="pl-PL" sz="1800" kern="12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sp:txBody>
      <dsp:txXfrm>
        <a:off x="461401" y="3173"/>
        <a:ext cx="2706159" cy="1623695"/>
      </dsp:txXfrm>
    </dsp:sp>
    <dsp:sp modelId="{02A383CD-B4FA-441B-8EA1-4FE3EB457843}">
      <dsp:nvSpPr>
        <dsp:cNvPr id="0" name=""/>
        <dsp:cNvSpPr/>
      </dsp:nvSpPr>
      <dsp:spPr>
        <a:xfrm>
          <a:off x="3438177" y="3173"/>
          <a:ext cx="2706159" cy="1623695"/>
        </a:xfrm>
        <a:prstGeom prst="rect">
          <a:avLst/>
        </a:prstGeom>
        <a:solidFill>
          <a:srgbClr val="A6D4FF"/>
        </a:solidFill>
        <a:ln w="9525" cap="flat" cmpd="sng" algn="ctr">
          <a:solidFill>
            <a:srgbClr val="A6D4FF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utworzenie zdalnego stanowiska pracy</a:t>
          </a:r>
          <a:endParaRPr lang="pl-PL" sz="1800" kern="12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sp:txBody>
      <dsp:txXfrm>
        <a:off x="3438177" y="3173"/>
        <a:ext cx="2706159" cy="1623695"/>
      </dsp:txXfrm>
    </dsp:sp>
    <dsp:sp modelId="{4744A965-EA4B-48A1-8CD6-97F7366BF0DE}">
      <dsp:nvSpPr>
        <dsp:cNvPr id="0" name=""/>
        <dsp:cNvSpPr/>
      </dsp:nvSpPr>
      <dsp:spPr>
        <a:xfrm>
          <a:off x="461401" y="1897485"/>
          <a:ext cx="2706159" cy="1623695"/>
        </a:xfrm>
        <a:prstGeom prst="rect">
          <a:avLst/>
        </a:prstGeom>
        <a:solidFill>
          <a:srgbClr val="A6D4FF"/>
        </a:solidFill>
        <a:ln w="9525" cap="flat" cmpd="sng" algn="ctr">
          <a:solidFill>
            <a:srgbClr val="A6D4FF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pl-PL" sz="1800" b="1" kern="1200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wdrożenie elastycznych form i czasu pracy</a:t>
          </a:r>
          <a:endParaRPr lang="pl-PL" sz="1800" kern="12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sp:txBody>
      <dsp:txXfrm>
        <a:off x="461401" y="1897485"/>
        <a:ext cx="2706159" cy="1623695"/>
      </dsp:txXfrm>
    </dsp:sp>
    <dsp:sp modelId="{1DCBC69C-0C65-4F74-9FB3-AFFAE154B386}">
      <dsp:nvSpPr>
        <dsp:cNvPr id="0" name=""/>
        <dsp:cNvSpPr/>
      </dsp:nvSpPr>
      <dsp:spPr>
        <a:xfrm>
          <a:off x="3438177" y="1897485"/>
          <a:ext cx="2706159" cy="1623695"/>
        </a:xfrm>
        <a:prstGeom prst="rect">
          <a:avLst/>
        </a:prstGeom>
        <a:solidFill>
          <a:srgbClr val="A6D4FF"/>
        </a:solidFill>
        <a:ln w="9525" cap="flat" cmpd="sng" algn="ctr">
          <a:solidFill>
            <a:srgbClr val="A6D4FF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pl-PL" sz="1800" b="1" kern="1200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organizacja przestrzeni poprawiającej warunki pracy</a:t>
          </a:r>
          <a:endParaRPr lang="pl-PL" sz="1800" kern="12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sp:txBody>
      <dsp:txXfrm>
        <a:off x="3438177" y="1897485"/>
        <a:ext cx="2706159" cy="1623695"/>
      </dsp:txXfrm>
    </dsp:sp>
    <dsp:sp modelId="{3A063C53-3159-4246-B84F-A903FDFEE182}">
      <dsp:nvSpPr>
        <dsp:cNvPr id="0" name=""/>
        <dsp:cNvSpPr/>
      </dsp:nvSpPr>
      <dsp:spPr>
        <a:xfrm>
          <a:off x="461401" y="3791797"/>
          <a:ext cx="2706159" cy="1623695"/>
        </a:xfrm>
        <a:prstGeom prst="rect">
          <a:avLst/>
        </a:prstGeom>
        <a:solidFill>
          <a:srgbClr val="A6D4FF"/>
        </a:solidFill>
        <a:ln w="9525" cap="flat" cmpd="sng" algn="ctr">
          <a:solidFill>
            <a:srgbClr val="A6D4FF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pl-PL" sz="1800" b="1" kern="1200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budowanie przyjaznego środowiska pracy</a:t>
          </a:r>
          <a:endParaRPr lang="pl-PL" sz="1800" kern="12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sp:txBody>
      <dsp:txXfrm>
        <a:off x="461401" y="3791797"/>
        <a:ext cx="2706159" cy="1623695"/>
      </dsp:txXfrm>
    </dsp:sp>
    <dsp:sp modelId="{E78C1E0B-6AE1-45DC-B39B-1F76CBF7E5E0}">
      <dsp:nvSpPr>
        <dsp:cNvPr id="0" name=""/>
        <dsp:cNvSpPr/>
      </dsp:nvSpPr>
      <dsp:spPr>
        <a:xfrm>
          <a:off x="3438177" y="3791797"/>
          <a:ext cx="2706159" cy="1623695"/>
        </a:xfrm>
        <a:prstGeom prst="rect">
          <a:avLst/>
        </a:prstGeom>
        <a:solidFill>
          <a:srgbClr val="A6D4FF"/>
        </a:solidFill>
        <a:ln w="9525" cap="flat" cmpd="sng" algn="ctr">
          <a:solidFill>
            <a:srgbClr val="A6D4FF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pl-PL" sz="1800" b="1" kern="1200" dirty="0">
              <a:solidFill>
                <a:srgbClr val="002060"/>
              </a:solidFill>
              <a:latin typeface="Open Sans"/>
              <a:cs typeface="Arial" panose="020B0604020202020204" pitchFamily="34" charset="0"/>
            </a:rPr>
            <a:t>wdrożenie mentoringu</a:t>
          </a:r>
          <a:endParaRPr lang="pl-PL" sz="1800" kern="1200" dirty="0">
            <a:solidFill>
              <a:srgbClr val="002060"/>
            </a:solidFill>
            <a:latin typeface="Open Sans"/>
            <a:cs typeface="Arial" panose="020B0604020202020204" pitchFamily="34" charset="0"/>
          </a:endParaRPr>
        </a:p>
      </dsp:txBody>
      <dsp:txXfrm>
        <a:off x="3438177" y="3791797"/>
        <a:ext cx="2706159" cy="16236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BED43BE8-3C91-4264-810F-6837B1C2D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B1B57766-C0F8-4C1C-9A12-50A2AFFC55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912AC-5BF1-49A1-8D57-2B40EA2362C1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FE9FA61-A999-4824-ADD4-276154D384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75FF4EB-53CD-4C6F-B83C-D6096EDB6DA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B9C1C-29D7-4A6E-BFEA-D176265646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4021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/>
          </p:nvPr>
        </p:nvSpPr>
        <p:spPr>
          <a:xfrm>
            <a:off x="704850" y="744538"/>
            <a:ext cx="5259388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body" sz="quarter" idx="1"/>
          </p:nvPr>
        </p:nvSpPr>
        <p:spPr>
          <a:xfrm>
            <a:off x="889212" y="4715153"/>
            <a:ext cx="4890665" cy="4466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A6D2538-706F-4584-AD27-8BD512BC2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771D7D-7121-490A-9DF3-662B0A30D587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194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006475" y="685800"/>
            <a:ext cx="484505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75633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006475" y="685800"/>
            <a:ext cx="484505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58792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rostokąt 8"/>
          <p:cNvSpPr/>
          <p:nvPr/>
        </p:nvSpPr>
        <p:spPr>
          <a:xfrm>
            <a:off x="1026613" y="1973818"/>
            <a:ext cx="8639675" cy="432638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" name="Prostokąt 10"/>
          <p:cNvSpPr/>
          <p:nvPr/>
        </p:nvSpPr>
        <p:spPr>
          <a:xfrm>
            <a:off x="0" y="-1"/>
            <a:ext cx="4986339" cy="2693910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" name="Obraz 12" descr="Obraz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60" y="1973818"/>
            <a:ext cx="3959226" cy="7200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Obraz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1"/>
            <a:ext cx="1080001" cy="108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ekst tytułowy"/>
          <p:cNvSpPr txBox="1">
            <a:spLocks noGrp="1"/>
          </p:cNvSpPr>
          <p:nvPr>
            <p:ph type="title"/>
          </p:nvPr>
        </p:nvSpPr>
        <p:spPr>
          <a:xfrm>
            <a:off x="1385877" y="3059113"/>
            <a:ext cx="7920116" cy="1107678"/>
          </a:xfrm>
          <a:prstGeom prst="rect">
            <a:avLst/>
          </a:prstGeom>
        </p:spPr>
        <p:txBody>
          <a:bodyPr/>
          <a:lstStyle>
            <a:lvl1pPr>
              <a:lnSpc>
                <a:spcPts val="4000"/>
              </a:lnSpc>
              <a:defRPr sz="3200"/>
            </a:lvl1pPr>
          </a:lstStyle>
          <a:p>
            <a:r>
              <a:t>Tekst tytułowy</a:t>
            </a:r>
          </a:p>
        </p:txBody>
      </p:sp>
      <p:sp>
        <p:nvSpPr>
          <p:cNvPr id="21" name="Treść - poziom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85887" y="4861793"/>
            <a:ext cx="7920038" cy="10800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1pPr>
            <a:lvl2pPr marL="0" indent="503971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2pPr>
            <a:lvl3pPr marL="0" indent="1007943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3pPr>
            <a:lvl4pPr marL="0" indent="1511914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4pPr>
            <a:lvl5pPr marL="0" indent="2015886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5pPr>
          </a:lstStyle>
          <a:p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</a:t>
            </a:r>
            <a:r>
              <a:rPr lang="pl-PL" dirty="0"/>
              <a:t>1</a:t>
            </a:r>
            <a:endParaRPr dirty="0"/>
          </a:p>
        </p:txBody>
      </p:sp>
      <p:pic>
        <p:nvPicPr>
          <p:cNvPr id="22" name="PL-Pasek_FE-RGB-poziom.png" descr="PL-Pasek_FE-RGB-pozio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581" y="6417193"/>
            <a:ext cx="8640764" cy="7419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Obraz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1" y="540401"/>
            <a:ext cx="1080001" cy="108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Obraz 15">
            <a:extLst>
              <a:ext uri="{FF2B5EF4-FFF2-40B4-BE49-F238E27FC236}">
                <a16:creationId xmlns:a16="http://schemas.microsoft.com/office/drawing/2014/main" id="{915BA771-EF1B-47A2-8B3A-6D686263459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7" y="528613"/>
            <a:ext cx="1080001" cy="108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F92DA4C0-45BB-413D-B73A-CA65C025854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318" y="545866"/>
            <a:ext cx="1777775" cy="38674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991D17-44E4-4D38-96F1-DC712278A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735" y="1883878"/>
            <a:ext cx="9212104" cy="3143294"/>
          </a:xfrm>
        </p:spPr>
        <p:txBody>
          <a:bodyPr anchor="b"/>
          <a:lstStyle>
            <a:lvl1pPr>
              <a:defRPr sz="5256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A5FD42D-F239-4B6A-8C3D-14B25E3E78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8735" y="5056909"/>
            <a:ext cx="9212104" cy="1652984"/>
          </a:xfrm>
        </p:spPr>
        <p:txBody>
          <a:bodyPr/>
          <a:lstStyle>
            <a:lvl1pPr marL="0" indent="0">
              <a:buNone/>
              <a:defRPr sz="2102">
                <a:solidFill>
                  <a:schemeClr val="tx1">
                    <a:tint val="75000"/>
                  </a:schemeClr>
                </a:solidFill>
              </a:defRPr>
            </a:lvl1pPr>
            <a:lvl2pPr marL="400507" indent="0">
              <a:buNone/>
              <a:defRPr sz="1752">
                <a:solidFill>
                  <a:schemeClr val="tx1">
                    <a:tint val="75000"/>
                  </a:schemeClr>
                </a:solidFill>
              </a:defRPr>
            </a:lvl2pPr>
            <a:lvl3pPr marL="801014" indent="0">
              <a:buNone/>
              <a:defRPr sz="1577">
                <a:solidFill>
                  <a:schemeClr val="tx1">
                    <a:tint val="75000"/>
                  </a:schemeClr>
                </a:solidFill>
              </a:defRPr>
            </a:lvl3pPr>
            <a:lvl4pPr marL="1201522" indent="0">
              <a:buNone/>
              <a:defRPr sz="1402">
                <a:solidFill>
                  <a:schemeClr val="tx1">
                    <a:tint val="75000"/>
                  </a:schemeClr>
                </a:solidFill>
              </a:defRPr>
            </a:lvl4pPr>
            <a:lvl5pPr marL="1602029" indent="0">
              <a:buNone/>
              <a:defRPr sz="1402">
                <a:solidFill>
                  <a:schemeClr val="tx1">
                    <a:tint val="75000"/>
                  </a:schemeClr>
                </a:solidFill>
              </a:defRPr>
            </a:lvl5pPr>
            <a:lvl6pPr marL="2002536" indent="0">
              <a:buNone/>
              <a:defRPr sz="1402">
                <a:solidFill>
                  <a:schemeClr val="tx1">
                    <a:tint val="75000"/>
                  </a:schemeClr>
                </a:solidFill>
              </a:defRPr>
            </a:lvl6pPr>
            <a:lvl7pPr marL="2403043" indent="0">
              <a:buNone/>
              <a:defRPr sz="1402">
                <a:solidFill>
                  <a:schemeClr val="tx1">
                    <a:tint val="75000"/>
                  </a:schemeClr>
                </a:solidFill>
              </a:defRPr>
            </a:lvl7pPr>
            <a:lvl8pPr marL="2803550" indent="0">
              <a:buNone/>
              <a:defRPr sz="1402">
                <a:solidFill>
                  <a:schemeClr val="tx1">
                    <a:tint val="75000"/>
                  </a:schemeClr>
                </a:solidFill>
              </a:defRPr>
            </a:lvl8pPr>
            <a:lvl9pPr marL="3204058" indent="0">
              <a:buNone/>
              <a:defRPr sz="14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392D10E-442E-444F-B58B-793500CF8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5D17CBF-7AAC-4C99-961D-FF9008FA8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BE88DB7-38E6-4EFD-91BD-8D1E6FE8E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1691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F3932A-7423-42B4-A96A-8C1F267E2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4DF35D-971E-41AD-B57C-6FAE2F7542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4298" y="2011568"/>
            <a:ext cx="4539298" cy="47945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AE5E858-3CFB-4F2E-8BDD-5A1E9D73F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7104" y="2011568"/>
            <a:ext cx="4539298" cy="479453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0D3303B-EE59-4289-96B9-8927799EC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EC33470-E13B-4730-BE9B-429368B24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3683CA5-9079-4C82-9D26-124C4D9C9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1887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26040F-94D7-4673-B69A-417941428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689" y="402314"/>
            <a:ext cx="9212104" cy="1460574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B203207-9471-4B71-99FE-EF213A0B3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690" y="1852393"/>
            <a:ext cx="4518436" cy="907829"/>
          </a:xfrm>
        </p:spPr>
        <p:txBody>
          <a:bodyPr anchor="b"/>
          <a:lstStyle>
            <a:lvl1pPr marL="0" indent="0">
              <a:buNone/>
              <a:defRPr sz="2102" b="1"/>
            </a:lvl1pPr>
            <a:lvl2pPr marL="400507" indent="0">
              <a:buNone/>
              <a:defRPr sz="1752" b="1"/>
            </a:lvl2pPr>
            <a:lvl3pPr marL="801014" indent="0">
              <a:buNone/>
              <a:defRPr sz="1577" b="1"/>
            </a:lvl3pPr>
            <a:lvl4pPr marL="1201522" indent="0">
              <a:buNone/>
              <a:defRPr sz="1402" b="1"/>
            </a:lvl4pPr>
            <a:lvl5pPr marL="1602029" indent="0">
              <a:buNone/>
              <a:defRPr sz="1402" b="1"/>
            </a:lvl5pPr>
            <a:lvl6pPr marL="2002536" indent="0">
              <a:buNone/>
              <a:defRPr sz="1402" b="1"/>
            </a:lvl6pPr>
            <a:lvl7pPr marL="2403043" indent="0">
              <a:buNone/>
              <a:defRPr sz="1402" b="1"/>
            </a:lvl7pPr>
            <a:lvl8pPr marL="2803550" indent="0">
              <a:buNone/>
              <a:defRPr sz="1402" b="1"/>
            </a:lvl8pPr>
            <a:lvl9pPr marL="3204058" indent="0">
              <a:buNone/>
              <a:defRPr sz="1402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903E7A9-5186-40D0-A126-1F1725815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5690" y="2760222"/>
            <a:ext cx="4518436" cy="405987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9BBBF19-9F80-4316-B712-1B4BB1318F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07104" y="1852393"/>
            <a:ext cx="4540689" cy="907829"/>
          </a:xfrm>
        </p:spPr>
        <p:txBody>
          <a:bodyPr anchor="b"/>
          <a:lstStyle>
            <a:lvl1pPr marL="0" indent="0">
              <a:buNone/>
              <a:defRPr sz="2102" b="1"/>
            </a:lvl1pPr>
            <a:lvl2pPr marL="400507" indent="0">
              <a:buNone/>
              <a:defRPr sz="1752" b="1"/>
            </a:lvl2pPr>
            <a:lvl3pPr marL="801014" indent="0">
              <a:buNone/>
              <a:defRPr sz="1577" b="1"/>
            </a:lvl3pPr>
            <a:lvl4pPr marL="1201522" indent="0">
              <a:buNone/>
              <a:defRPr sz="1402" b="1"/>
            </a:lvl4pPr>
            <a:lvl5pPr marL="1602029" indent="0">
              <a:buNone/>
              <a:defRPr sz="1402" b="1"/>
            </a:lvl5pPr>
            <a:lvl6pPr marL="2002536" indent="0">
              <a:buNone/>
              <a:defRPr sz="1402" b="1"/>
            </a:lvl6pPr>
            <a:lvl7pPr marL="2403043" indent="0">
              <a:buNone/>
              <a:defRPr sz="1402" b="1"/>
            </a:lvl7pPr>
            <a:lvl8pPr marL="2803550" indent="0">
              <a:buNone/>
              <a:defRPr sz="1402" b="1"/>
            </a:lvl8pPr>
            <a:lvl9pPr marL="3204058" indent="0">
              <a:buNone/>
              <a:defRPr sz="1402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FBC6811E-0148-4472-858D-C65C204CFB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07104" y="2760222"/>
            <a:ext cx="4540689" cy="405987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A82CDF96-F606-40E7-8822-546EF2BD1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F0D65227-7E8C-4AA1-AAC2-8764CD6DD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59742B1A-A097-4BD6-9C11-C8221D4FF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7398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A681061-2F73-4899-9CBA-378914BE0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C76CB543-3E95-4F72-80E6-CDBD9CDBF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DF88FA2-B61E-4133-94BE-8F935C149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0D03021-4033-4454-BEE6-0CEB19D44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2026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5ABDB83-1EF7-462D-B210-797A6ABBB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45C467F-1143-498B-971D-A373350C4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367F7E5-F842-4491-8BCF-3DD4E365C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7707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A61A29B-0C0E-4CF1-AF76-F1D0A649B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690" y="503767"/>
            <a:ext cx="3444803" cy="1763183"/>
          </a:xfrm>
        </p:spPr>
        <p:txBody>
          <a:bodyPr anchor="b"/>
          <a:lstStyle>
            <a:lvl1pPr>
              <a:defRPr sz="2803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F82EE22-8602-4A55-8027-FF13EA192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0689" y="1087996"/>
            <a:ext cx="5407104" cy="5370013"/>
          </a:xfrm>
        </p:spPr>
        <p:txBody>
          <a:bodyPr/>
          <a:lstStyle>
            <a:lvl1pPr>
              <a:defRPr sz="2803"/>
            </a:lvl1pPr>
            <a:lvl2pPr>
              <a:defRPr sz="2453"/>
            </a:lvl2pPr>
            <a:lvl3pPr>
              <a:defRPr sz="2102"/>
            </a:lvl3pPr>
            <a:lvl4pPr>
              <a:defRPr sz="1752"/>
            </a:lvl4pPr>
            <a:lvl5pPr>
              <a:defRPr sz="1752"/>
            </a:lvl5pPr>
            <a:lvl6pPr>
              <a:defRPr sz="1752"/>
            </a:lvl6pPr>
            <a:lvl7pPr>
              <a:defRPr sz="1752"/>
            </a:lvl7pPr>
            <a:lvl8pPr>
              <a:defRPr sz="1752"/>
            </a:lvl8pPr>
            <a:lvl9pPr>
              <a:defRPr sz="1752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8209364-92E9-4040-89BB-33AEC548F7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5690" y="2266950"/>
            <a:ext cx="3444803" cy="4199805"/>
          </a:xfrm>
        </p:spPr>
        <p:txBody>
          <a:bodyPr/>
          <a:lstStyle>
            <a:lvl1pPr marL="0" indent="0">
              <a:buNone/>
              <a:defRPr sz="1402"/>
            </a:lvl1pPr>
            <a:lvl2pPr marL="400507" indent="0">
              <a:buNone/>
              <a:defRPr sz="1226"/>
            </a:lvl2pPr>
            <a:lvl3pPr marL="801014" indent="0">
              <a:buNone/>
              <a:defRPr sz="1051"/>
            </a:lvl3pPr>
            <a:lvl4pPr marL="1201522" indent="0">
              <a:buNone/>
              <a:defRPr sz="876"/>
            </a:lvl4pPr>
            <a:lvl5pPr marL="1602029" indent="0">
              <a:buNone/>
              <a:defRPr sz="876"/>
            </a:lvl5pPr>
            <a:lvl6pPr marL="2002536" indent="0">
              <a:buNone/>
              <a:defRPr sz="876"/>
            </a:lvl6pPr>
            <a:lvl7pPr marL="2403043" indent="0">
              <a:buNone/>
              <a:defRPr sz="876"/>
            </a:lvl7pPr>
            <a:lvl8pPr marL="2803550" indent="0">
              <a:buNone/>
              <a:defRPr sz="876"/>
            </a:lvl8pPr>
            <a:lvl9pPr marL="3204058" indent="0">
              <a:buNone/>
              <a:defRPr sz="876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05239BA-E66E-4FEA-A6CC-85D1FF9C9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D37FE606-4FDC-40F6-B486-FA82FAA10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39CAD38-F6B6-48FD-A569-AD8CC2739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701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8ED013-1656-427D-9570-FE4611DEB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690" y="503767"/>
            <a:ext cx="3444803" cy="1763183"/>
          </a:xfrm>
        </p:spPr>
        <p:txBody>
          <a:bodyPr anchor="b"/>
          <a:lstStyle>
            <a:lvl1pPr>
              <a:defRPr sz="2803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6F1AFA32-4A38-41B7-A9A8-72C93A5985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0689" y="1087996"/>
            <a:ext cx="5407104" cy="5370013"/>
          </a:xfrm>
        </p:spPr>
        <p:txBody>
          <a:bodyPr/>
          <a:lstStyle>
            <a:lvl1pPr marL="0" indent="0">
              <a:buNone/>
              <a:defRPr sz="2803"/>
            </a:lvl1pPr>
            <a:lvl2pPr marL="400507" indent="0">
              <a:buNone/>
              <a:defRPr sz="2453"/>
            </a:lvl2pPr>
            <a:lvl3pPr marL="801014" indent="0">
              <a:buNone/>
              <a:defRPr sz="2102"/>
            </a:lvl3pPr>
            <a:lvl4pPr marL="1201522" indent="0">
              <a:buNone/>
              <a:defRPr sz="1752"/>
            </a:lvl4pPr>
            <a:lvl5pPr marL="1602029" indent="0">
              <a:buNone/>
              <a:defRPr sz="1752"/>
            </a:lvl5pPr>
            <a:lvl6pPr marL="2002536" indent="0">
              <a:buNone/>
              <a:defRPr sz="1752"/>
            </a:lvl6pPr>
            <a:lvl7pPr marL="2403043" indent="0">
              <a:buNone/>
              <a:defRPr sz="1752"/>
            </a:lvl7pPr>
            <a:lvl8pPr marL="2803550" indent="0">
              <a:buNone/>
              <a:defRPr sz="1752"/>
            </a:lvl8pPr>
            <a:lvl9pPr marL="3204058" indent="0">
              <a:buNone/>
              <a:defRPr sz="1752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9B88940-20DE-4397-96C4-ED421CC2E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5690" y="2266950"/>
            <a:ext cx="3444803" cy="4199805"/>
          </a:xfrm>
        </p:spPr>
        <p:txBody>
          <a:bodyPr/>
          <a:lstStyle>
            <a:lvl1pPr marL="0" indent="0">
              <a:buNone/>
              <a:defRPr sz="1402"/>
            </a:lvl1pPr>
            <a:lvl2pPr marL="400507" indent="0">
              <a:buNone/>
              <a:defRPr sz="1226"/>
            </a:lvl2pPr>
            <a:lvl3pPr marL="801014" indent="0">
              <a:buNone/>
              <a:defRPr sz="1051"/>
            </a:lvl3pPr>
            <a:lvl4pPr marL="1201522" indent="0">
              <a:buNone/>
              <a:defRPr sz="876"/>
            </a:lvl4pPr>
            <a:lvl5pPr marL="1602029" indent="0">
              <a:buNone/>
              <a:defRPr sz="876"/>
            </a:lvl5pPr>
            <a:lvl6pPr marL="2002536" indent="0">
              <a:buNone/>
              <a:defRPr sz="876"/>
            </a:lvl6pPr>
            <a:lvl7pPr marL="2403043" indent="0">
              <a:buNone/>
              <a:defRPr sz="876"/>
            </a:lvl7pPr>
            <a:lvl8pPr marL="2803550" indent="0">
              <a:buNone/>
              <a:defRPr sz="876"/>
            </a:lvl8pPr>
            <a:lvl9pPr marL="3204058" indent="0">
              <a:buNone/>
              <a:defRPr sz="876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DAF2F69-8538-4BD4-AE76-95BDCA2DA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138E81B-B99A-414F-9373-6506745AF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6CDE172-86F9-4FF9-BBF7-C1721A876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5537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2871E-DE91-4EFA-AA79-6EA9F6E0F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711CC70-6131-4665-8B2C-153BCFEA84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E5A72A6-85AE-4FDD-92D0-F54EFA1C7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5ED5239-43CD-42F1-8935-68F8A945E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1E32C5E-C29D-44D6-BF61-45BE6C4B9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241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6806653-5996-4535-AD41-9D177323A9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43376" y="402314"/>
            <a:ext cx="2303026" cy="6403784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25557B1-2D2D-4478-9BD1-23A58E891D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4298" y="402314"/>
            <a:ext cx="6775569" cy="6403784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881D0C6-8BD1-4469-8DD6-DAE093542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7B97A8A-F1B7-4CBB-8AC0-6B2C13CA2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8608AE0-5B08-4236-8521-4AC20310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2526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rostokąt 8"/>
          <p:cNvSpPr/>
          <p:nvPr/>
        </p:nvSpPr>
        <p:spPr>
          <a:xfrm>
            <a:off x="1026613" y="1973818"/>
            <a:ext cx="8639675" cy="432638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" name="Prostokąt 10"/>
          <p:cNvSpPr/>
          <p:nvPr/>
        </p:nvSpPr>
        <p:spPr>
          <a:xfrm>
            <a:off x="0" y="-1"/>
            <a:ext cx="4986339" cy="2693910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" name="Obraz 12" descr="Obraz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60" y="1973818"/>
            <a:ext cx="3959226" cy="7200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Obraz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1"/>
            <a:ext cx="1080001" cy="108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ekst tytułowy"/>
          <p:cNvSpPr txBox="1">
            <a:spLocks noGrp="1"/>
          </p:cNvSpPr>
          <p:nvPr>
            <p:ph type="title"/>
          </p:nvPr>
        </p:nvSpPr>
        <p:spPr>
          <a:xfrm>
            <a:off x="1385877" y="3059113"/>
            <a:ext cx="7920116" cy="1107678"/>
          </a:xfrm>
          <a:prstGeom prst="rect">
            <a:avLst/>
          </a:prstGeom>
        </p:spPr>
        <p:txBody>
          <a:bodyPr/>
          <a:lstStyle>
            <a:lvl1pPr>
              <a:lnSpc>
                <a:spcPts val="4000"/>
              </a:lnSpc>
              <a:defRPr sz="3200"/>
            </a:lvl1pPr>
          </a:lstStyle>
          <a:p>
            <a:r>
              <a:t>Tekst tytułowy</a:t>
            </a:r>
          </a:p>
        </p:txBody>
      </p:sp>
      <p:sp>
        <p:nvSpPr>
          <p:cNvPr id="21" name="Treść - poziom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85887" y="4861793"/>
            <a:ext cx="7920038" cy="10800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1pPr>
            <a:lvl2pPr marL="0" indent="503971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2pPr>
            <a:lvl3pPr marL="0" indent="1007943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3pPr>
            <a:lvl4pPr marL="0" indent="1511914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4pPr>
            <a:lvl5pPr marL="0" indent="2015886">
              <a:lnSpc>
                <a:spcPts val="3500"/>
              </a:lnSpc>
              <a:buSzTx/>
              <a:buNone/>
              <a:defRPr sz="2800" b="1">
                <a:solidFill>
                  <a:srgbClr val="002073"/>
                </a:solidFill>
              </a:defRPr>
            </a:lvl5pPr>
          </a:lstStyle>
          <a:p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</a:t>
            </a:r>
            <a:r>
              <a:rPr lang="pl-PL" dirty="0"/>
              <a:t>1</a:t>
            </a:r>
            <a:endParaRPr dirty="0"/>
          </a:p>
        </p:txBody>
      </p:sp>
      <p:pic>
        <p:nvPicPr>
          <p:cNvPr id="22" name="PL-Pasek_FE-RGB-poziom.png" descr="PL-Pasek_FE-RGB-pozio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581" y="6417193"/>
            <a:ext cx="8640764" cy="7419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Obraz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1" y="540401"/>
            <a:ext cx="1080001" cy="108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Obraz 15">
            <a:extLst>
              <a:ext uri="{FF2B5EF4-FFF2-40B4-BE49-F238E27FC236}">
                <a16:creationId xmlns:a16="http://schemas.microsoft.com/office/drawing/2014/main" id="{915BA771-EF1B-47A2-8B3A-6D686263459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7" y="528613"/>
            <a:ext cx="1080001" cy="108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F92DA4C0-45BB-413D-B73A-CA65C025854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318" y="545866"/>
            <a:ext cx="1777775" cy="38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30490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kst tytułow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Tekst tytułowy</a:t>
            </a:r>
          </a:p>
        </p:txBody>
      </p:sp>
      <p:sp>
        <p:nvSpPr>
          <p:cNvPr id="80" name="Treść - poziom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4"/>
              </a:buBlip>
            </a:lvl3pPr>
          </a:lstStyle>
          <a:p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81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rostokąt 9"/>
          <p:cNvSpPr/>
          <p:nvPr/>
        </p:nvSpPr>
        <p:spPr>
          <a:xfrm>
            <a:off x="2825749" y="4500562"/>
            <a:ext cx="7196140" cy="2159595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9" name="Prostokąt 4"/>
          <p:cNvSpPr/>
          <p:nvPr/>
        </p:nvSpPr>
        <p:spPr>
          <a:xfrm>
            <a:off x="3905249" y="4500562"/>
            <a:ext cx="3600450" cy="359396"/>
          </a:xfrm>
          <a:prstGeom prst="rect">
            <a:avLst/>
          </a:prstGeom>
          <a:solidFill>
            <a:srgbClr val="0052B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0" name="Prostokąt 5"/>
          <p:cNvSpPr/>
          <p:nvPr/>
        </p:nvSpPr>
        <p:spPr>
          <a:xfrm>
            <a:off x="2825750" y="4500560"/>
            <a:ext cx="1079501" cy="35877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1" name="Tekst tytułowy"/>
          <p:cNvSpPr txBox="1">
            <a:spLocks noGrp="1"/>
          </p:cNvSpPr>
          <p:nvPr>
            <p:ph type="title"/>
          </p:nvPr>
        </p:nvSpPr>
        <p:spPr>
          <a:xfrm>
            <a:off x="3186113" y="5195718"/>
            <a:ext cx="6480177" cy="1320422"/>
          </a:xfrm>
          <a:prstGeom prst="rect">
            <a:avLst/>
          </a:prstGeom>
        </p:spPr>
        <p:txBody>
          <a:bodyPr/>
          <a:lstStyle>
            <a:lvl1pPr>
              <a:lnSpc>
                <a:spcPts val="3500"/>
              </a:lnSpc>
            </a:lvl1pPr>
          </a:lstStyle>
          <a:p>
            <a:r>
              <a:t>Tekst tytułowy</a:t>
            </a:r>
          </a:p>
        </p:txBody>
      </p:sp>
      <p:sp>
        <p:nvSpPr>
          <p:cNvPr id="72" name="Numer slajdu"/>
          <p:cNvSpPr txBox="1">
            <a:spLocks noGrp="1"/>
          </p:cNvSpPr>
          <p:nvPr>
            <p:ph type="sldNum" sz="quarter" idx="2"/>
          </p:nvPr>
        </p:nvSpPr>
        <p:spPr>
          <a:xfrm>
            <a:off x="5162338" y="6800556"/>
            <a:ext cx="2492164" cy="406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" name="Symbol zastępczy obrazu 8">
            <a:extLst>
              <a:ext uri="{FF2B5EF4-FFF2-40B4-BE49-F238E27FC236}">
                <a16:creationId xmlns:a16="http://schemas.microsoft.com/office/drawing/2014/main" id="{AE93897D-0335-49C1-A6ED-6CA6770973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811" y="0"/>
            <a:ext cx="6846888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45924 w 6835775"/>
              <a:gd name="connsiteY3" fmla="*/ 4519230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45924 w 6840726"/>
              <a:gd name="connsiteY3" fmla="*/ 4519230 h 4859338"/>
              <a:gd name="connsiteX4" fmla="*/ 2155824 w 6840726"/>
              <a:gd name="connsiteY4" fmla="*/ 4859338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55825 w 6840726"/>
              <a:gd name="connsiteY3" fmla="*/ 4519230 h 4859338"/>
              <a:gd name="connsiteX4" fmla="*/ 2155824 w 6840726"/>
              <a:gd name="connsiteY4" fmla="*/ 4859338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55825 w 6840726"/>
              <a:gd name="connsiteY3" fmla="*/ 4519230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62963 w 6840726"/>
              <a:gd name="connsiteY3" fmla="*/ 4502561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70100 w 6840726"/>
              <a:gd name="connsiteY3" fmla="*/ 4490655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65342 w 6840726"/>
              <a:gd name="connsiteY3" fmla="*/ 4500180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67722 w 6840726"/>
              <a:gd name="connsiteY3" fmla="*/ 4497799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3483 h 4859338"/>
              <a:gd name="connsiteX3" fmla="*/ 2167722 w 6840726"/>
              <a:gd name="connsiteY3" fmla="*/ 4497799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1101 h 4859338"/>
              <a:gd name="connsiteX3" fmla="*/ 2167722 w 6840726"/>
              <a:gd name="connsiteY3" fmla="*/ 4497799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1101 h 4859338"/>
              <a:gd name="connsiteX3" fmla="*/ 2167722 w 6840726"/>
              <a:gd name="connsiteY3" fmla="*/ 4497799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1101 h 4859338"/>
              <a:gd name="connsiteX3" fmla="*/ 2167722 w 6840726"/>
              <a:gd name="connsiteY3" fmla="*/ 4500181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1101 h 4859338"/>
              <a:gd name="connsiteX3" fmla="*/ 2167722 w 6840726"/>
              <a:gd name="connsiteY3" fmla="*/ 4500181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40726" h="4859338">
                <a:moveTo>
                  <a:pt x="0" y="0"/>
                </a:moveTo>
                <a:lnTo>
                  <a:pt x="6835775" y="0"/>
                </a:lnTo>
                <a:cubicBezTo>
                  <a:pt x="6837425" y="1504336"/>
                  <a:pt x="6839076" y="2996765"/>
                  <a:pt x="6840726" y="4501101"/>
                </a:cubicBezTo>
                <a:lnTo>
                  <a:pt x="2167722" y="4500181"/>
                </a:lnTo>
                <a:cubicBezTo>
                  <a:pt x="2167722" y="4613550"/>
                  <a:pt x="2167719" y="4743588"/>
                  <a:pt x="2167719" y="4856957"/>
                </a:cubicBezTo>
                <a:lnTo>
                  <a:pt x="0" y="48593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 dirty="0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2703020097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kst tytułow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Tekst tytułowy</a:t>
            </a:r>
          </a:p>
        </p:txBody>
      </p:sp>
      <p:sp>
        <p:nvSpPr>
          <p:cNvPr id="80" name="Treść - poziom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4"/>
              </a:buBlip>
            </a:lvl3pPr>
          </a:lstStyle>
          <a:p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81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3854638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kst tytułowy"/>
          <p:cNvSpPr txBox="1">
            <a:spLocks noGrp="1"/>
          </p:cNvSpPr>
          <p:nvPr>
            <p:ph type="title"/>
          </p:nvPr>
        </p:nvSpPr>
        <p:spPr>
          <a:xfrm>
            <a:off x="5345905" y="899835"/>
            <a:ext cx="4320001" cy="1080003"/>
          </a:xfrm>
          <a:prstGeom prst="rect">
            <a:avLst/>
          </a:prstGeom>
        </p:spPr>
        <p:txBody>
          <a:bodyPr/>
          <a:lstStyle/>
          <a:p>
            <a:r>
              <a:t>Tekst tytułowy</a:t>
            </a:r>
          </a:p>
        </p:txBody>
      </p:sp>
      <p:sp>
        <p:nvSpPr>
          <p:cNvPr id="98" name="Treść - poziom 1…"/>
          <p:cNvSpPr txBox="1">
            <a:spLocks noGrp="1"/>
          </p:cNvSpPr>
          <p:nvPr>
            <p:ph type="body" sz="half" idx="1"/>
          </p:nvPr>
        </p:nvSpPr>
        <p:spPr>
          <a:xfrm>
            <a:off x="5345905" y="1979836"/>
            <a:ext cx="4320383" cy="4680003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4"/>
              </a:buBlip>
            </a:lvl3pPr>
          </a:lstStyle>
          <a:p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99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00" name="Symbol zastępczy obrazu 6"/>
          <p:cNvSpPr>
            <a:spLocks noGrp="1"/>
          </p:cNvSpPr>
          <p:nvPr>
            <p:ph type="pic" sz="half" idx="21"/>
          </p:nvPr>
        </p:nvSpPr>
        <p:spPr>
          <a:xfrm>
            <a:off x="0" y="900112"/>
            <a:ext cx="4986338" cy="57597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85190060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kst tytułow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Tekst tytułowy</a:t>
            </a:r>
          </a:p>
        </p:txBody>
      </p:sp>
      <p:sp>
        <p:nvSpPr>
          <p:cNvPr id="118" name="Treść - poziom 1…"/>
          <p:cNvSpPr txBox="1">
            <a:spLocks noGrp="1"/>
          </p:cNvSpPr>
          <p:nvPr>
            <p:ph type="body" sz="half" idx="1"/>
          </p:nvPr>
        </p:nvSpPr>
        <p:spPr>
          <a:xfrm>
            <a:off x="1025905" y="1979836"/>
            <a:ext cx="4140001" cy="4680019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4"/>
              </a:buBlip>
            </a:lvl3pPr>
          </a:lstStyle>
          <a:p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19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0" name="Prostokąt 5"/>
          <p:cNvSpPr/>
          <p:nvPr/>
        </p:nvSpPr>
        <p:spPr>
          <a:xfrm>
            <a:off x="8585545" y="7380288"/>
            <a:ext cx="1080743" cy="179389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9941616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rostokąt 11"/>
          <p:cNvSpPr/>
          <p:nvPr/>
        </p:nvSpPr>
        <p:spPr>
          <a:xfrm>
            <a:off x="2465388" y="4500562"/>
            <a:ext cx="8226426" cy="1799637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ymbol zastępczy obrazu 10"/>
          <p:cNvSpPr>
            <a:spLocks noGrp="1"/>
          </p:cNvSpPr>
          <p:nvPr>
            <p:ph type="pic" idx="21"/>
          </p:nvPr>
        </p:nvSpPr>
        <p:spPr>
          <a:xfrm>
            <a:off x="0" y="-635"/>
            <a:ext cx="6794339" cy="522128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pic>
        <p:nvPicPr>
          <p:cNvPr id="129" name="Obraz 6" descr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4500562"/>
            <a:ext cx="3959225" cy="720091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kst tytułowy"/>
          <p:cNvSpPr txBox="1">
            <a:spLocks noGrp="1"/>
          </p:cNvSpPr>
          <p:nvPr>
            <p:ph type="title"/>
          </p:nvPr>
        </p:nvSpPr>
        <p:spPr>
          <a:xfrm>
            <a:off x="2825750" y="5593629"/>
            <a:ext cx="7559675" cy="705573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Tekst</a:t>
            </a:r>
            <a:r>
              <a:rPr dirty="0"/>
              <a:t> </a:t>
            </a:r>
            <a:r>
              <a:rPr dirty="0" err="1"/>
              <a:t>tytułowy</a:t>
            </a:r>
            <a:endParaRPr dirty="0"/>
          </a:p>
        </p:txBody>
      </p:sp>
      <p:pic>
        <p:nvPicPr>
          <p:cNvPr id="131" name="PL-Pasek_FE-RGB-poziom.png" descr="PL-Pasek_FE-RGB-pozio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581" y="6417193"/>
            <a:ext cx="8640764" cy="741922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Numer slajdu"/>
          <p:cNvSpPr txBox="1">
            <a:spLocks noGrp="1"/>
          </p:cNvSpPr>
          <p:nvPr>
            <p:ph type="sldNum" sz="quarter" idx="2"/>
          </p:nvPr>
        </p:nvSpPr>
        <p:spPr>
          <a:xfrm>
            <a:off x="5162338" y="6800556"/>
            <a:ext cx="2492164" cy="406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5D64ED3-CC49-483A-84AF-0B39FAF1F50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318" y="545866"/>
            <a:ext cx="1777775" cy="38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9867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kst tytułowy"/>
          <p:cNvSpPr txBox="1">
            <a:spLocks noGrp="1"/>
          </p:cNvSpPr>
          <p:nvPr>
            <p:ph type="title"/>
          </p:nvPr>
        </p:nvSpPr>
        <p:spPr>
          <a:xfrm>
            <a:off x="5345905" y="899835"/>
            <a:ext cx="4320001" cy="1080003"/>
          </a:xfrm>
          <a:prstGeom prst="rect">
            <a:avLst/>
          </a:prstGeom>
        </p:spPr>
        <p:txBody>
          <a:bodyPr/>
          <a:lstStyle/>
          <a:p>
            <a:r>
              <a:t>Tekst tytułowy</a:t>
            </a:r>
          </a:p>
        </p:txBody>
      </p:sp>
      <p:sp>
        <p:nvSpPr>
          <p:cNvPr id="98" name="Treść - poziom 1…"/>
          <p:cNvSpPr txBox="1">
            <a:spLocks noGrp="1"/>
          </p:cNvSpPr>
          <p:nvPr>
            <p:ph type="body" sz="half" idx="1"/>
          </p:nvPr>
        </p:nvSpPr>
        <p:spPr>
          <a:xfrm>
            <a:off x="5345905" y="1979836"/>
            <a:ext cx="4320383" cy="4680003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4"/>
              </a:buBlip>
            </a:lvl3pPr>
          </a:lstStyle>
          <a:p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99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00" name="Symbol zastępczy obrazu 6"/>
          <p:cNvSpPr>
            <a:spLocks noGrp="1"/>
          </p:cNvSpPr>
          <p:nvPr>
            <p:ph type="pic" sz="half" idx="21"/>
          </p:nvPr>
        </p:nvSpPr>
        <p:spPr>
          <a:xfrm>
            <a:off x="0" y="900112"/>
            <a:ext cx="4986338" cy="57597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kst tytułow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Tekst tytułowy</a:t>
            </a:r>
          </a:p>
        </p:txBody>
      </p:sp>
      <p:sp>
        <p:nvSpPr>
          <p:cNvPr id="118" name="Treść - poziom 1…"/>
          <p:cNvSpPr txBox="1">
            <a:spLocks noGrp="1"/>
          </p:cNvSpPr>
          <p:nvPr>
            <p:ph type="body" sz="half" idx="1"/>
          </p:nvPr>
        </p:nvSpPr>
        <p:spPr>
          <a:xfrm>
            <a:off x="1025905" y="1979836"/>
            <a:ext cx="4140001" cy="4680019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4"/>
              </a:buBlip>
            </a:lvl3pPr>
          </a:lstStyle>
          <a:p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19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0" name="Prostokąt 5"/>
          <p:cNvSpPr/>
          <p:nvPr/>
        </p:nvSpPr>
        <p:spPr>
          <a:xfrm>
            <a:off x="8585545" y="7380288"/>
            <a:ext cx="1080743" cy="179389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rostokąt 11"/>
          <p:cNvSpPr/>
          <p:nvPr/>
        </p:nvSpPr>
        <p:spPr>
          <a:xfrm>
            <a:off x="2465388" y="4500562"/>
            <a:ext cx="8226426" cy="1799637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ymbol zastępczy obrazu 10"/>
          <p:cNvSpPr>
            <a:spLocks noGrp="1"/>
          </p:cNvSpPr>
          <p:nvPr>
            <p:ph type="pic" idx="21"/>
          </p:nvPr>
        </p:nvSpPr>
        <p:spPr>
          <a:xfrm>
            <a:off x="0" y="-635"/>
            <a:ext cx="6794339" cy="522128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pic>
        <p:nvPicPr>
          <p:cNvPr id="129" name="Obraz 6" descr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4500562"/>
            <a:ext cx="3959225" cy="720091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kst tytułowy"/>
          <p:cNvSpPr txBox="1">
            <a:spLocks noGrp="1"/>
          </p:cNvSpPr>
          <p:nvPr>
            <p:ph type="title"/>
          </p:nvPr>
        </p:nvSpPr>
        <p:spPr>
          <a:xfrm>
            <a:off x="2825750" y="5593629"/>
            <a:ext cx="7559675" cy="705573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Tekst</a:t>
            </a:r>
            <a:r>
              <a:rPr dirty="0"/>
              <a:t> </a:t>
            </a:r>
            <a:r>
              <a:rPr dirty="0" err="1"/>
              <a:t>tytułowy</a:t>
            </a:r>
            <a:endParaRPr dirty="0"/>
          </a:p>
        </p:txBody>
      </p:sp>
      <p:pic>
        <p:nvPicPr>
          <p:cNvPr id="131" name="PL-Pasek_FE-RGB-poziom.png" descr="PL-Pasek_FE-RGB-pozio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581" y="6417193"/>
            <a:ext cx="8640764" cy="741922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Numer slajdu"/>
          <p:cNvSpPr txBox="1">
            <a:spLocks noGrp="1"/>
          </p:cNvSpPr>
          <p:nvPr>
            <p:ph type="sldNum" sz="quarter" idx="2"/>
          </p:nvPr>
        </p:nvSpPr>
        <p:spPr>
          <a:xfrm>
            <a:off x="5162338" y="6800556"/>
            <a:ext cx="2492164" cy="406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5D64ED3-CC49-483A-84AF-0B39FAF1F50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318" y="545866"/>
            <a:ext cx="1777775" cy="38674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8F2D60-5197-4B7D-9B5F-0BCD80DD1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AF9188C-CAE2-4CE0-AC61-5B60B1EF2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C3E7FA1-84BC-4BB4-9C81-0E2F90734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FAA2604-C6A2-4D2B-AFF9-69404F76A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008DEAE-C3E9-419A-9304-446D0F2CB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04899" y="7032892"/>
            <a:ext cx="160301" cy="153888"/>
          </a:xfrm>
        </p:spPr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533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rostokąt 9"/>
          <p:cNvSpPr/>
          <p:nvPr/>
        </p:nvSpPr>
        <p:spPr>
          <a:xfrm>
            <a:off x="2825749" y="4500562"/>
            <a:ext cx="7196140" cy="2159595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9" name="Prostokąt 4"/>
          <p:cNvSpPr/>
          <p:nvPr/>
        </p:nvSpPr>
        <p:spPr>
          <a:xfrm>
            <a:off x="3905249" y="4500562"/>
            <a:ext cx="3600450" cy="359396"/>
          </a:xfrm>
          <a:prstGeom prst="rect">
            <a:avLst/>
          </a:prstGeom>
          <a:solidFill>
            <a:srgbClr val="0052B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0" name="Prostokąt 5"/>
          <p:cNvSpPr/>
          <p:nvPr/>
        </p:nvSpPr>
        <p:spPr>
          <a:xfrm>
            <a:off x="2825750" y="4500560"/>
            <a:ext cx="1079501" cy="35877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1" name="Tekst tytułowy"/>
          <p:cNvSpPr txBox="1">
            <a:spLocks noGrp="1"/>
          </p:cNvSpPr>
          <p:nvPr>
            <p:ph type="title"/>
          </p:nvPr>
        </p:nvSpPr>
        <p:spPr>
          <a:xfrm>
            <a:off x="3186113" y="5195718"/>
            <a:ext cx="6480177" cy="1320422"/>
          </a:xfrm>
          <a:prstGeom prst="rect">
            <a:avLst/>
          </a:prstGeom>
        </p:spPr>
        <p:txBody>
          <a:bodyPr/>
          <a:lstStyle>
            <a:lvl1pPr>
              <a:lnSpc>
                <a:spcPts val="3500"/>
              </a:lnSpc>
            </a:lvl1pPr>
          </a:lstStyle>
          <a:p>
            <a:r>
              <a:t>Tekst tytułowy</a:t>
            </a:r>
          </a:p>
        </p:txBody>
      </p:sp>
      <p:sp>
        <p:nvSpPr>
          <p:cNvPr id="72" name="Numer slajdu"/>
          <p:cNvSpPr txBox="1">
            <a:spLocks noGrp="1"/>
          </p:cNvSpPr>
          <p:nvPr>
            <p:ph type="sldNum" sz="quarter" idx="2"/>
          </p:nvPr>
        </p:nvSpPr>
        <p:spPr>
          <a:xfrm>
            <a:off x="5162338" y="6800556"/>
            <a:ext cx="2492164" cy="406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" name="Symbol zastępczy obrazu 8">
            <a:extLst>
              <a:ext uri="{FF2B5EF4-FFF2-40B4-BE49-F238E27FC236}">
                <a16:creationId xmlns:a16="http://schemas.microsoft.com/office/drawing/2014/main" id="{AE93897D-0335-49C1-A6ED-6CA6770973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811" y="0"/>
            <a:ext cx="6846888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45924 w 6835775"/>
              <a:gd name="connsiteY3" fmla="*/ 4519230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45924 w 6840726"/>
              <a:gd name="connsiteY3" fmla="*/ 4519230 h 4859338"/>
              <a:gd name="connsiteX4" fmla="*/ 2155824 w 6840726"/>
              <a:gd name="connsiteY4" fmla="*/ 4859338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55825 w 6840726"/>
              <a:gd name="connsiteY3" fmla="*/ 4519230 h 4859338"/>
              <a:gd name="connsiteX4" fmla="*/ 2155824 w 6840726"/>
              <a:gd name="connsiteY4" fmla="*/ 4859338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55825 w 6840726"/>
              <a:gd name="connsiteY3" fmla="*/ 4519230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62963 w 6840726"/>
              <a:gd name="connsiteY3" fmla="*/ 4502561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70100 w 6840726"/>
              <a:gd name="connsiteY3" fmla="*/ 4490655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65342 w 6840726"/>
              <a:gd name="connsiteY3" fmla="*/ 4500180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67722 w 6840726"/>
              <a:gd name="connsiteY3" fmla="*/ 4497799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3483 h 4859338"/>
              <a:gd name="connsiteX3" fmla="*/ 2167722 w 6840726"/>
              <a:gd name="connsiteY3" fmla="*/ 4497799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1101 h 4859338"/>
              <a:gd name="connsiteX3" fmla="*/ 2167722 w 6840726"/>
              <a:gd name="connsiteY3" fmla="*/ 4497799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1101 h 4859338"/>
              <a:gd name="connsiteX3" fmla="*/ 2167722 w 6840726"/>
              <a:gd name="connsiteY3" fmla="*/ 4497799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1101 h 4859338"/>
              <a:gd name="connsiteX3" fmla="*/ 2167722 w 6840726"/>
              <a:gd name="connsiteY3" fmla="*/ 4500181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01101 h 4859338"/>
              <a:gd name="connsiteX3" fmla="*/ 2167722 w 6840726"/>
              <a:gd name="connsiteY3" fmla="*/ 4500181 h 4859338"/>
              <a:gd name="connsiteX4" fmla="*/ 2167719 w 6840726"/>
              <a:gd name="connsiteY4" fmla="*/ 4856957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40726" h="4859338">
                <a:moveTo>
                  <a:pt x="0" y="0"/>
                </a:moveTo>
                <a:lnTo>
                  <a:pt x="6835775" y="0"/>
                </a:lnTo>
                <a:cubicBezTo>
                  <a:pt x="6837425" y="1504336"/>
                  <a:pt x="6839076" y="2996765"/>
                  <a:pt x="6840726" y="4501101"/>
                </a:cubicBezTo>
                <a:lnTo>
                  <a:pt x="2167722" y="4500181"/>
                </a:lnTo>
                <a:cubicBezTo>
                  <a:pt x="2167722" y="4613550"/>
                  <a:pt x="2167719" y="4743588"/>
                  <a:pt x="2167719" y="4856957"/>
                </a:cubicBezTo>
                <a:lnTo>
                  <a:pt x="0" y="48593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 dirty="0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407686955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58B1856-BE1C-4821-996B-F11A49AB44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5088" y="1236678"/>
            <a:ext cx="8010525" cy="2630781"/>
          </a:xfrm>
        </p:spPr>
        <p:txBody>
          <a:bodyPr anchor="b"/>
          <a:lstStyle>
            <a:lvl1pPr algn="ctr">
              <a:defRPr sz="5256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E7A9212-C8A8-49CF-A38D-156E6A1EC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5088" y="3968912"/>
            <a:ext cx="8010525" cy="1824404"/>
          </a:xfrm>
        </p:spPr>
        <p:txBody>
          <a:bodyPr/>
          <a:lstStyle>
            <a:lvl1pPr marL="0" indent="0" algn="ctr">
              <a:buNone/>
              <a:defRPr sz="2102"/>
            </a:lvl1pPr>
            <a:lvl2pPr marL="400507" indent="0" algn="ctr">
              <a:buNone/>
              <a:defRPr sz="1752"/>
            </a:lvl2pPr>
            <a:lvl3pPr marL="801014" indent="0" algn="ctr">
              <a:buNone/>
              <a:defRPr sz="1577"/>
            </a:lvl3pPr>
            <a:lvl4pPr marL="1201522" indent="0" algn="ctr">
              <a:buNone/>
              <a:defRPr sz="1402"/>
            </a:lvl4pPr>
            <a:lvl5pPr marL="1602029" indent="0" algn="ctr">
              <a:buNone/>
              <a:defRPr sz="1402"/>
            </a:lvl5pPr>
            <a:lvl6pPr marL="2002536" indent="0" algn="ctr">
              <a:buNone/>
              <a:defRPr sz="1402"/>
            </a:lvl6pPr>
            <a:lvl7pPr marL="2403043" indent="0" algn="ctr">
              <a:buNone/>
              <a:defRPr sz="1402"/>
            </a:lvl7pPr>
            <a:lvl8pPr marL="2803550" indent="0" algn="ctr">
              <a:buNone/>
              <a:defRPr sz="1402"/>
            </a:lvl8pPr>
            <a:lvl9pPr marL="3204058" indent="0" algn="ctr">
              <a:buNone/>
              <a:defRPr sz="1402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0378388-7318-4E8D-AABF-1446856F4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83C8A59-2681-4FD5-AAC3-5026768B1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4B7DA17-F607-4662-9883-7434DA6DD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10619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8F2D60-5197-4B7D-9B5F-0BCD80DD1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AF9188C-CAE2-4CE0-AC61-5B60B1EF2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C3E7FA1-84BC-4BB4-9C81-0E2F90734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FAA2604-C6A2-4D2B-AFF9-69404F76A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008DEAE-C3E9-419A-9304-446D0F2CB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6933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9"/>
          <p:cNvSpPr/>
          <p:nvPr/>
        </p:nvSpPr>
        <p:spPr>
          <a:xfrm>
            <a:off x="1025870" y="-1"/>
            <a:ext cx="1080743" cy="17939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Prostokąt 11"/>
          <p:cNvSpPr/>
          <p:nvPr/>
        </p:nvSpPr>
        <p:spPr>
          <a:xfrm>
            <a:off x="2106611" y="-1"/>
            <a:ext cx="7559294" cy="17939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Prostokąt 6"/>
          <p:cNvSpPr/>
          <p:nvPr/>
        </p:nvSpPr>
        <p:spPr>
          <a:xfrm>
            <a:off x="8585545" y="7380288"/>
            <a:ext cx="1080743" cy="179389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ekst tytułowy"/>
          <p:cNvSpPr txBox="1">
            <a:spLocks noGrp="1"/>
          </p:cNvSpPr>
          <p:nvPr>
            <p:ph type="title"/>
          </p:nvPr>
        </p:nvSpPr>
        <p:spPr>
          <a:xfrm>
            <a:off x="1025525" y="899835"/>
            <a:ext cx="8640382" cy="1080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rPr dirty="0" err="1"/>
              <a:t>Tekst</a:t>
            </a:r>
            <a:r>
              <a:rPr dirty="0"/>
              <a:t> </a:t>
            </a:r>
            <a:r>
              <a:rPr dirty="0" err="1"/>
              <a:t>tytułowy</a:t>
            </a:r>
            <a:endParaRPr dirty="0"/>
          </a:p>
        </p:txBody>
      </p:sp>
      <p:sp>
        <p:nvSpPr>
          <p:cNvPr id="6" name="Treść - poziom 1…"/>
          <p:cNvSpPr txBox="1">
            <a:spLocks noGrp="1"/>
          </p:cNvSpPr>
          <p:nvPr>
            <p:ph type="body" idx="1"/>
          </p:nvPr>
        </p:nvSpPr>
        <p:spPr>
          <a:xfrm>
            <a:off x="1025906" y="1979836"/>
            <a:ext cx="8640383" cy="4680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>
              <a:buBlip>
                <a:blip r:embed="rId9"/>
              </a:buBlip>
            </a:lvl1pPr>
            <a:lvl2pPr>
              <a:buBlip>
                <a:blip r:embed="rId10"/>
              </a:buBlip>
            </a:lvl2pPr>
            <a:lvl3pPr>
              <a:buBlip>
                <a:blip r:embed="rId11"/>
              </a:buBlip>
            </a:lvl3pPr>
          </a:lstStyle>
          <a:p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1</a:t>
            </a:r>
          </a:p>
          <a:p>
            <a:pPr lvl="1"/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2</a:t>
            </a:r>
          </a:p>
          <a:p>
            <a:pPr lvl="2"/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3</a:t>
            </a:r>
          </a:p>
          <a:p>
            <a:pPr lvl="3"/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4</a:t>
            </a:r>
          </a:p>
          <a:p>
            <a:pPr lvl="4"/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5</a:t>
            </a:r>
          </a:p>
        </p:txBody>
      </p:sp>
      <p:sp>
        <p:nvSpPr>
          <p:cNvPr id="7" name="Numer slajdu"/>
          <p:cNvSpPr txBox="1">
            <a:spLocks noGrp="1"/>
          </p:cNvSpPr>
          <p:nvPr>
            <p:ph type="sldNum" sz="quarter" idx="2"/>
          </p:nvPr>
        </p:nvSpPr>
        <p:spPr>
          <a:xfrm>
            <a:off x="9507268" y="7020936"/>
            <a:ext cx="157932" cy="1778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000">
                <a:solidFill>
                  <a:srgbClr val="002073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5" r:id="rId3"/>
    <p:sldLayoutId id="2147483657" r:id="rId4"/>
    <p:sldLayoutId id="2147483658" r:id="rId5"/>
    <p:sldLayoutId id="2147483671" r:id="rId6"/>
    <p:sldLayoutId id="2147483679" r:id="rId7"/>
  </p:sldLayoutIdLst>
  <p:transition spd="med"/>
  <p:txStyles>
    <p:titleStyle>
      <a:lvl1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1pPr>
      <a:lvl2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2pPr>
      <a:lvl3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3pPr>
      <a:lvl4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4pPr>
      <a:lvl5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5pPr>
      <a:lvl6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6pPr>
      <a:lvl7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7pPr>
      <a:lvl8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8pPr>
      <a:lvl9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9pPr>
    </p:titleStyle>
    <p:bodyStyle>
      <a:lvl1pPr marL="251985" marR="0" indent="-251985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Blip>
          <a:blip r:embed="rId9"/>
        </a:buBlip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1pPr>
      <a:lvl2pPr marL="755957" marR="0" indent="-251986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Blip>
          <a:blip r:embed="rId10"/>
        </a:buBlip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2pPr>
      <a:lvl3pPr marL="1259929" marR="0" indent="-251985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Blip>
          <a:blip r:embed="rId11"/>
        </a:buBlip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3pPr>
      <a:lvl4pPr marL="1763900" marR="0" indent="-251985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4pPr>
      <a:lvl5pPr marL="2267872" marR="0" indent="-251985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5pPr>
      <a:lvl6pPr marL="2758581" marR="0" indent="-238723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6pPr>
      <a:lvl7pPr marL="3262552" marR="0" indent="-238723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7pPr>
      <a:lvl8pPr marL="3766524" marR="0" indent="-238723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8pPr>
      <a:lvl9pPr marL="4270495" marR="0" indent="-238723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21A982F-6FE9-49F4-8198-C1D363302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298" y="402314"/>
            <a:ext cx="9212104" cy="1460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B976006-3C5F-41D4-8DBB-1BB7ECFCD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4298" y="2011568"/>
            <a:ext cx="9212104" cy="4794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E2B5468-9087-4701-85CD-D0908502CB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298" y="7003756"/>
            <a:ext cx="2403158" cy="402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4FE2A-5763-45D3-B268-455491CC61EF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84AB49B-974D-45D3-B15A-4A1DF70117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37982" y="7003756"/>
            <a:ext cx="3604736" cy="402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11F802B-CE63-4F13-89CC-39E1D9AE25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43244" y="7003756"/>
            <a:ext cx="2403158" cy="402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2531C-AEDD-4ABE-A648-00D4B5CA27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7434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801014" rtl="0" eaLnBrk="1" latinLnBrk="0" hangingPunct="1">
        <a:lnSpc>
          <a:spcPct val="90000"/>
        </a:lnSpc>
        <a:spcBef>
          <a:spcPct val="0"/>
        </a:spcBef>
        <a:buNone/>
        <a:defRPr sz="38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254" indent="-200254" algn="l" defTabSz="801014" rtl="0" eaLnBrk="1" latinLnBrk="0" hangingPunct="1">
        <a:lnSpc>
          <a:spcPct val="90000"/>
        </a:lnSpc>
        <a:spcBef>
          <a:spcPts val="876"/>
        </a:spcBef>
        <a:buFont typeface="Arial" panose="020B0604020202020204" pitchFamily="34" charset="0"/>
        <a:buChar char="•"/>
        <a:defRPr sz="2453" kern="1200">
          <a:solidFill>
            <a:schemeClr val="tx1"/>
          </a:solidFill>
          <a:latin typeface="+mn-lt"/>
          <a:ea typeface="+mn-ea"/>
          <a:cs typeface="+mn-cs"/>
        </a:defRPr>
      </a:lvl1pPr>
      <a:lvl2pPr marL="600761" indent="-200254" algn="l" defTabSz="801014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2102" kern="1200">
          <a:solidFill>
            <a:schemeClr val="tx1"/>
          </a:solidFill>
          <a:latin typeface="+mn-lt"/>
          <a:ea typeface="+mn-ea"/>
          <a:cs typeface="+mn-cs"/>
        </a:defRPr>
      </a:lvl2pPr>
      <a:lvl3pPr marL="1001268" indent="-200254" algn="l" defTabSz="801014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401775" indent="-200254" algn="l" defTabSz="801014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7" kern="1200">
          <a:solidFill>
            <a:schemeClr val="tx1"/>
          </a:solidFill>
          <a:latin typeface="+mn-lt"/>
          <a:ea typeface="+mn-ea"/>
          <a:cs typeface="+mn-cs"/>
        </a:defRPr>
      </a:lvl4pPr>
      <a:lvl5pPr marL="1802282" indent="-200254" algn="l" defTabSz="801014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7" kern="1200">
          <a:solidFill>
            <a:schemeClr val="tx1"/>
          </a:solidFill>
          <a:latin typeface="+mn-lt"/>
          <a:ea typeface="+mn-ea"/>
          <a:cs typeface="+mn-cs"/>
        </a:defRPr>
      </a:lvl5pPr>
      <a:lvl6pPr marL="2202790" indent="-200254" algn="l" defTabSz="801014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7" kern="1200">
          <a:solidFill>
            <a:schemeClr val="tx1"/>
          </a:solidFill>
          <a:latin typeface="+mn-lt"/>
          <a:ea typeface="+mn-ea"/>
          <a:cs typeface="+mn-cs"/>
        </a:defRPr>
      </a:lvl6pPr>
      <a:lvl7pPr marL="2603297" indent="-200254" algn="l" defTabSz="801014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7" kern="1200">
          <a:solidFill>
            <a:schemeClr val="tx1"/>
          </a:solidFill>
          <a:latin typeface="+mn-lt"/>
          <a:ea typeface="+mn-ea"/>
          <a:cs typeface="+mn-cs"/>
        </a:defRPr>
      </a:lvl7pPr>
      <a:lvl8pPr marL="3003804" indent="-200254" algn="l" defTabSz="801014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7" kern="1200">
          <a:solidFill>
            <a:schemeClr val="tx1"/>
          </a:solidFill>
          <a:latin typeface="+mn-lt"/>
          <a:ea typeface="+mn-ea"/>
          <a:cs typeface="+mn-cs"/>
        </a:defRPr>
      </a:lvl8pPr>
      <a:lvl9pPr marL="3404311" indent="-200254" algn="l" defTabSz="801014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801014" rtl="0" eaLnBrk="1" latinLnBrk="0" hangingPunct="1">
        <a:defRPr sz="1577" kern="1200">
          <a:solidFill>
            <a:schemeClr val="tx1"/>
          </a:solidFill>
          <a:latin typeface="+mn-lt"/>
          <a:ea typeface="+mn-ea"/>
          <a:cs typeface="+mn-cs"/>
        </a:defRPr>
      </a:lvl1pPr>
      <a:lvl2pPr marL="400507" algn="l" defTabSz="801014" rtl="0" eaLnBrk="1" latinLnBrk="0" hangingPunct="1">
        <a:defRPr sz="1577" kern="1200">
          <a:solidFill>
            <a:schemeClr val="tx1"/>
          </a:solidFill>
          <a:latin typeface="+mn-lt"/>
          <a:ea typeface="+mn-ea"/>
          <a:cs typeface="+mn-cs"/>
        </a:defRPr>
      </a:lvl2pPr>
      <a:lvl3pPr marL="801014" algn="l" defTabSz="801014" rtl="0" eaLnBrk="1" latinLnBrk="0" hangingPunct="1">
        <a:defRPr sz="1577" kern="1200">
          <a:solidFill>
            <a:schemeClr val="tx1"/>
          </a:solidFill>
          <a:latin typeface="+mn-lt"/>
          <a:ea typeface="+mn-ea"/>
          <a:cs typeface="+mn-cs"/>
        </a:defRPr>
      </a:lvl3pPr>
      <a:lvl4pPr marL="1201522" algn="l" defTabSz="801014" rtl="0" eaLnBrk="1" latinLnBrk="0" hangingPunct="1">
        <a:defRPr sz="1577" kern="1200">
          <a:solidFill>
            <a:schemeClr val="tx1"/>
          </a:solidFill>
          <a:latin typeface="+mn-lt"/>
          <a:ea typeface="+mn-ea"/>
          <a:cs typeface="+mn-cs"/>
        </a:defRPr>
      </a:lvl4pPr>
      <a:lvl5pPr marL="1602029" algn="l" defTabSz="801014" rtl="0" eaLnBrk="1" latinLnBrk="0" hangingPunct="1">
        <a:defRPr sz="1577" kern="1200">
          <a:solidFill>
            <a:schemeClr val="tx1"/>
          </a:solidFill>
          <a:latin typeface="+mn-lt"/>
          <a:ea typeface="+mn-ea"/>
          <a:cs typeface="+mn-cs"/>
        </a:defRPr>
      </a:lvl5pPr>
      <a:lvl6pPr marL="2002536" algn="l" defTabSz="801014" rtl="0" eaLnBrk="1" latinLnBrk="0" hangingPunct="1">
        <a:defRPr sz="1577" kern="1200">
          <a:solidFill>
            <a:schemeClr val="tx1"/>
          </a:solidFill>
          <a:latin typeface="+mn-lt"/>
          <a:ea typeface="+mn-ea"/>
          <a:cs typeface="+mn-cs"/>
        </a:defRPr>
      </a:lvl6pPr>
      <a:lvl7pPr marL="2403043" algn="l" defTabSz="801014" rtl="0" eaLnBrk="1" latinLnBrk="0" hangingPunct="1">
        <a:defRPr sz="1577" kern="1200">
          <a:solidFill>
            <a:schemeClr val="tx1"/>
          </a:solidFill>
          <a:latin typeface="+mn-lt"/>
          <a:ea typeface="+mn-ea"/>
          <a:cs typeface="+mn-cs"/>
        </a:defRPr>
      </a:lvl7pPr>
      <a:lvl8pPr marL="2803550" algn="l" defTabSz="801014" rtl="0" eaLnBrk="1" latinLnBrk="0" hangingPunct="1">
        <a:defRPr sz="1577" kern="1200">
          <a:solidFill>
            <a:schemeClr val="tx1"/>
          </a:solidFill>
          <a:latin typeface="+mn-lt"/>
          <a:ea typeface="+mn-ea"/>
          <a:cs typeface="+mn-cs"/>
        </a:defRPr>
      </a:lvl8pPr>
      <a:lvl9pPr marL="3204058" algn="l" defTabSz="801014" rtl="0" eaLnBrk="1" latinLnBrk="0" hangingPunct="1">
        <a:defRPr sz="15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9"/>
          <p:cNvSpPr/>
          <p:nvPr/>
        </p:nvSpPr>
        <p:spPr>
          <a:xfrm>
            <a:off x="1025870" y="-1"/>
            <a:ext cx="1080743" cy="17939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Prostokąt 11"/>
          <p:cNvSpPr/>
          <p:nvPr/>
        </p:nvSpPr>
        <p:spPr>
          <a:xfrm>
            <a:off x="2106611" y="-1"/>
            <a:ext cx="7559294" cy="17939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Prostokąt 6"/>
          <p:cNvSpPr/>
          <p:nvPr/>
        </p:nvSpPr>
        <p:spPr>
          <a:xfrm>
            <a:off x="8585545" y="7380288"/>
            <a:ext cx="1080743" cy="179389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ekst tytułowy"/>
          <p:cNvSpPr txBox="1">
            <a:spLocks noGrp="1"/>
          </p:cNvSpPr>
          <p:nvPr>
            <p:ph type="title"/>
          </p:nvPr>
        </p:nvSpPr>
        <p:spPr>
          <a:xfrm>
            <a:off x="1025525" y="899835"/>
            <a:ext cx="8640382" cy="1080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dirty="0" err="1"/>
              <a:t>Tekst</a:t>
            </a:r>
            <a:r>
              <a:rPr dirty="0"/>
              <a:t> </a:t>
            </a:r>
            <a:r>
              <a:rPr dirty="0" err="1"/>
              <a:t>tytułowy</a:t>
            </a:r>
            <a:endParaRPr dirty="0"/>
          </a:p>
        </p:txBody>
      </p:sp>
      <p:sp>
        <p:nvSpPr>
          <p:cNvPr id="6" name="Treść - poziom 1…"/>
          <p:cNvSpPr txBox="1">
            <a:spLocks noGrp="1"/>
          </p:cNvSpPr>
          <p:nvPr>
            <p:ph type="body" idx="1"/>
          </p:nvPr>
        </p:nvSpPr>
        <p:spPr>
          <a:xfrm>
            <a:off x="1025906" y="1979836"/>
            <a:ext cx="8640383" cy="46800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buBlip>
                <a:blip r:embed="rId8"/>
              </a:buBlip>
            </a:lvl1pPr>
            <a:lvl2pPr>
              <a:buBlip>
                <a:blip r:embed="rId9"/>
              </a:buBlip>
            </a:lvl2pPr>
            <a:lvl3pPr>
              <a:buBlip>
                <a:blip r:embed="rId10"/>
              </a:buBlip>
            </a:lvl3pPr>
          </a:lstStyle>
          <a:p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1</a:t>
            </a:r>
          </a:p>
          <a:p>
            <a:pPr lvl="1"/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2</a:t>
            </a:r>
          </a:p>
          <a:p>
            <a:pPr lvl="2"/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3</a:t>
            </a:r>
          </a:p>
          <a:p>
            <a:pPr lvl="3"/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4</a:t>
            </a:r>
          </a:p>
          <a:p>
            <a:pPr lvl="4"/>
            <a:r>
              <a:rPr dirty="0" err="1"/>
              <a:t>Treść</a:t>
            </a:r>
            <a:r>
              <a:rPr dirty="0"/>
              <a:t> - </a:t>
            </a:r>
            <a:r>
              <a:rPr dirty="0" err="1"/>
              <a:t>poziom</a:t>
            </a:r>
            <a:r>
              <a:rPr dirty="0"/>
              <a:t> 5</a:t>
            </a:r>
          </a:p>
        </p:txBody>
      </p:sp>
      <p:sp>
        <p:nvSpPr>
          <p:cNvPr id="7" name="Numer slajdu"/>
          <p:cNvSpPr txBox="1">
            <a:spLocks noGrp="1"/>
          </p:cNvSpPr>
          <p:nvPr>
            <p:ph type="sldNum" sz="quarter" idx="2"/>
          </p:nvPr>
        </p:nvSpPr>
        <p:spPr>
          <a:xfrm>
            <a:off x="9507268" y="7020936"/>
            <a:ext cx="157932" cy="1778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000">
                <a:solidFill>
                  <a:srgbClr val="002073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727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transition spd="med"/>
  <p:txStyles>
    <p:titleStyle>
      <a:lvl1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1pPr>
      <a:lvl2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2pPr>
      <a:lvl3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3pPr>
      <a:lvl4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4pPr>
      <a:lvl5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5pPr>
      <a:lvl6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6pPr>
      <a:lvl7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7pPr>
      <a:lvl8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8pPr>
      <a:lvl9pPr marL="0" marR="0" indent="0" algn="l" defTabSz="1007943" rtl="0" latinLnBrk="0">
        <a:lnSpc>
          <a:spcPts val="3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002073"/>
          </a:solidFill>
          <a:uFillTx/>
          <a:latin typeface="Open Sans"/>
          <a:ea typeface="Open Sans"/>
          <a:cs typeface="Open Sans"/>
          <a:sym typeface="Open Sans"/>
        </a:defRPr>
      </a:lvl9pPr>
    </p:titleStyle>
    <p:bodyStyle>
      <a:lvl1pPr marL="251985" marR="0" indent="-251985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Blip>
          <a:blip r:embed="rId8"/>
        </a:buBlip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1pPr>
      <a:lvl2pPr marL="755957" marR="0" indent="-251986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Blip>
          <a:blip r:embed="rId9"/>
        </a:buBlip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2pPr>
      <a:lvl3pPr marL="1259929" marR="0" indent="-251985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Blip>
          <a:blip r:embed="rId10"/>
        </a:buBlip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3pPr>
      <a:lvl4pPr marL="1763900" marR="0" indent="-251985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4pPr>
      <a:lvl5pPr marL="2267872" marR="0" indent="-251985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5pPr>
      <a:lvl6pPr marL="2758581" marR="0" indent="-238723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6pPr>
      <a:lvl7pPr marL="3262552" marR="0" indent="-238723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7pPr>
      <a:lvl8pPr marL="3766524" marR="0" indent="-238723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8pPr>
      <a:lvl9pPr marL="4270495" marR="0" indent="-238723" algn="l" defTabSz="1007943" rtl="0" latinLnBrk="0">
        <a:lnSpc>
          <a:spcPts val="2400"/>
        </a:lnSpc>
        <a:spcBef>
          <a:spcPts val="11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Open Sans"/>
          <a:ea typeface="Open Sans"/>
          <a:cs typeface="Open Sans"/>
          <a:sym typeface="Open Sans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l-pl/zdjecie/biuro-dane-dokument-dokumenty-2928232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oplematters.in/article/hr-audit/hr-audit-study-2016-13019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28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11.jpg"/><Relationship Id="rId7" Type="http://schemas.openxmlformats.org/officeDocument/2006/relationships/image" Target="../media/image3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3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../media/image37.jfif"/><Relationship Id="rId4" Type="http://schemas.openxmlformats.org/officeDocument/2006/relationships/image" Target="../media/image36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44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MalopolskaFunduszeEuropejskie" TargetMode="External"/><Relationship Id="rId2" Type="http://schemas.openxmlformats.org/officeDocument/2006/relationships/hyperlink" Target="https://fundusze.malopolska.pl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60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ytuł 1"/>
          <p:cNvSpPr txBox="1">
            <a:spLocks noGrp="1"/>
          </p:cNvSpPr>
          <p:nvPr>
            <p:ph type="title"/>
          </p:nvPr>
        </p:nvSpPr>
        <p:spPr>
          <a:xfrm>
            <a:off x="1181775" y="3394722"/>
            <a:ext cx="8317149" cy="1080001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Możliwości wsparcia przedsiębiorców </a:t>
            </a:r>
            <a:br>
              <a:rPr lang="pl-PL" dirty="0"/>
            </a:br>
            <a:r>
              <a:rPr lang="pl-PL" dirty="0"/>
              <a:t>i ich pracowników</a:t>
            </a:r>
            <a:endParaRPr dirty="0"/>
          </a:p>
        </p:txBody>
      </p:sp>
      <p:sp>
        <p:nvSpPr>
          <p:cNvPr id="146" name="Podtytuł 2"/>
          <p:cNvSpPr txBox="1">
            <a:spLocks noGrp="1"/>
          </p:cNvSpPr>
          <p:nvPr>
            <p:ph type="body" sz="quarter" idx="4294967295"/>
          </p:nvPr>
        </p:nvSpPr>
        <p:spPr>
          <a:xfrm>
            <a:off x="1181774" y="4474723"/>
            <a:ext cx="7971953" cy="144761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ts val="3000"/>
              </a:lnSpc>
              <a:spcBef>
                <a:spcPts val="2400"/>
              </a:spcBef>
              <a:buNone/>
            </a:pPr>
            <a:r>
              <a:rPr lang="pl-PL" sz="2800" b="1" dirty="0">
                <a:solidFill>
                  <a:schemeClr val="accent1">
                    <a:lumMod val="75000"/>
                  </a:schemeClr>
                </a:solidFill>
              </a:rPr>
              <a:t>w projektach realizowanych </a:t>
            </a:r>
            <a:br>
              <a:rPr lang="pl-PL" sz="28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pl-PL" sz="2800" b="1" dirty="0">
                <a:solidFill>
                  <a:schemeClr val="accent1">
                    <a:lumMod val="75000"/>
                  </a:schemeClr>
                </a:solidFill>
              </a:rPr>
              <a:t>przez Wojewódzki Urząd Pracy w Krakowie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4995451" y="708228"/>
            <a:ext cx="4320001" cy="565402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Doradztwo HR</a:t>
            </a:r>
            <a:endParaRPr dirty="0"/>
          </a:p>
        </p:txBody>
      </p:sp>
      <p:sp>
        <p:nvSpPr>
          <p:cNvPr id="188" name="Symbol zastępczy zawartości 2"/>
          <p:cNvSpPr txBox="1">
            <a:spLocks noGrp="1"/>
          </p:cNvSpPr>
          <p:nvPr>
            <p:ph type="body" sz="half" idx="1"/>
          </p:nvPr>
        </p:nvSpPr>
        <p:spPr>
          <a:xfrm>
            <a:off x="4995451" y="1469571"/>
            <a:ext cx="4758149" cy="5378701"/>
          </a:xfrm>
          <a:prstGeom prst="rect">
            <a:avLst/>
          </a:prstGeom>
        </p:spPr>
        <p:txBody>
          <a:bodyPr/>
          <a:lstStyle/>
          <a:p>
            <a:pPr marL="0" indent="0">
              <a:buClr>
                <a:srgbClr val="FFDD00"/>
              </a:buClr>
              <a:buNone/>
            </a:pPr>
            <a:r>
              <a:rPr lang="pl-PL" b="1" dirty="0">
                <a:solidFill>
                  <a:srgbClr val="002060"/>
                </a:solidFill>
                <a:highlight>
                  <a:srgbClr val="FFDD00"/>
                </a:highlight>
                <a:cs typeface="Arial" panose="020B0604020202020204" pitchFamily="34" charset="0"/>
              </a:rPr>
              <a:t>Zakres uzgodniony w Indywidualnym Planie Wsparcia: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przygotowanie wzorów ogłoszeń rekrutacyjnych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tworzenie programów wdrażania nowozatrudnionych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tworzenie kompetencyjnych opisów stanowisk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opracowanie lub aktualizacja dokumentów kadrowych, np. regulaminu pracy, regulaminu wynagradzania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tworzenie lub aktualizacja systemów motywacyjnych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organizowanie mentoringu</a:t>
            </a:r>
            <a:endParaRPr dirty="0"/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BFEC140-F475-48E6-BE7C-69F4B8FE31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41"/>
          <a:stretch/>
        </p:blipFill>
        <p:spPr>
          <a:xfrm>
            <a:off x="-17705" y="708227"/>
            <a:ext cx="4517010" cy="684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36353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4995451" y="708227"/>
            <a:ext cx="4320001" cy="108000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Rekrutacja</a:t>
            </a:r>
            <a:endParaRPr dirty="0"/>
          </a:p>
        </p:txBody>
      </p:sp>
      <p:sp>
        <p:nvSpPr>
          <p:cNvPr id="188" name="Symbol zastępczy zawartości 2"/>
          <p:cNvSpPr txBox="1">
            <a:spLocks noGrp="1"/>
          </p:cNvSpPr>
          <p:nvPr>
            <p:ph type="body" sz="half" idx="1"/>
          </p:nvPr>
        </p:nvSpPr>
        <p:spPr>
          <a:xfrm>
            <a:off x="4995451" y="1970045"/>
            <a:ext cx="4807089" cy="468000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b="1" dirty="0">
                <a:solidFill>
                  <a:srgbClr val="002060"/>
                </a:solidFill>
                <a:highlight>
                  <a:srgbClr val="FFDD00"/>
                </a:highlight>
                <a:cs typeface="Arial" panose="020B0604020202020204" pitchFamily="34" charset="0"/>
              </a:rPr>
              <a:t>5</a:t>
            </a:r>
            <a:r>
              <a:rPr lang="pl-PL" sz="2000" dirty="0">
                <a:solidFill>
                  <a:srgbClr val="002060"/>
                </a:solidFill>
                <a:cs typeface="Arial" panose="020B0604020202020204" pitchFamily="34" charset="0"/>
              </a:rPr>
              <a:t> edycji</a:t>
            </a:r>
          </a:p>
          <a:p>
            <a:pPr marL="0" indent="0">
              <a:buNone/>
            </a:pPr>
            <a:endParaRPr lang="pl-PL" sz="20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000" b="1" dirty="0">
                <a:solidFill>
                  <a:srgbClr val="002060"/>
                </a:solidFill>
                <a:highlight>
                  <a:srgbClr val="FFDD00"/>
                </a:highlight>
                <a:cs typeface="Arial" panose="020B0604020202020204" pitchFamily="34" charset="0"/>
              </a:rPr>
              <a:t>40</a:t>
            </a:r>
            <a:r>
              <a:rPr lang="pl-PL" sz="2000" dirty="0">
                <a:solidFill>
                  <a:srgbClr val="002060"/>
                </a:solidFill>
                <a:cs typeface="Arial" panose="020B0604020202020204" pitchFamily="34" charset="0"/>
              </a:rPr>
              <a:t> pracodawców w każdej edycji</a:t>
            </a:r>
          </a:p>
          <a:p>
            <a:pPr marL="0" indent="0">
              <a:buNone/>
            </a:pPr>
            <a:endParaRPr lang="pl-PL" sz="20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000" b="1" dirty="0">
                <a:solidFill>
                  <a:srgbClr val="002060"/>
                </a:solidFill>
                <a:highlight>
                  <a:srgbClr val="FFDD00"/>
                </a:highlight>
                <a:cs typeface="Arial" panose="020B0604020202020204" pitchFamily="34" charset="0"/>
              </a:rPr>
              <a:t>Terminarz rekrutacji</a:t>
            </a:r>
            <a:r>
              <a:rPr lang="pl-PL" sz="2000" b="1" dirty="0">
                <a:solidFill>
                  <a:srgbClr val="002060"/>
                </a:solidFill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cs typeface="Arial" panose="020B0604020202020204" pitchFamily="34" charset="0"/>
              </a:rPr>
              <a:t>I edycja – lipiec 2023</a:t>
            </a:r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cs typeface="Arial" panose="020B0604020202020204" pitchFamily="34" charset="0"/>
              </a:rPr>
              <a:t>II edycja – październik 2023</a:t>
            </a:r>
            <a:endParaRPr lang="pl-PL" sz="2000" dirty="0"/>
          </a:p>
          <a:p>
            <a:pPr marL="0" indent="0">
              <a:buNone/>
            </a:pPr>
            <a:r>
              <a:rPr lang="pl-PL" sz="2000" dirty="0">
                <a:solidFill>
                  <a:srgbClr val="002060"/>
                </a:solidFill>
                <a:cs typeface="Arial" panose="020B0604020202020204" pitchFamily="34" charset="0"/>
              </a:rPr>
              <a:t>III edycja – styczeń 2024</a:t>
            </a:r>
            <a:endParaRPr lang="pl-PL" sz="2000" dirty="0"/>
          </a:p>
          <a:p>
            <a:pPr marL="0" indent="0">
              <a:buNone/>
            </a:pPr>
            <a:r>
              <a:rPr lang="pl-PL" sz="2000" b="1" dirty="0">
                <a:solidFill>
                  <a:srgbClr val="002060"/>
                </a:solidFill>
                <a:cs typeface="Arial" panose="020B0604020202020204" pitchFamily="34" charset="0"/>
              </a:rPr>
              <a:t>IV edycja – maj 2024</a:t>
            </a:r>
            <a:endParaRPr lang="pl-PL" sz="2000" b="1" dirty="0"/>
          </a:p>
          <a:p>
            <a:pPr marL="0" indent="0">
              <a:buNone/>
            </a:pPr>
            <a:r>
              <a:rPr lang="pl-PL" sz="2000" b="1" dirty="0">
                <a:solidFill>
                  <a:srgbClr val="002060"/>
                </a:solidFill>
                <a:cs typeface="Arial" panose="020B0604020202020204" pitchFamily="34" charset="0"/>
              </a:rPr>
              <a:t>V edycja – wrzesień 2024</a:t>
            </a:r>
            <a:endParaRPr lang="pl-PL" sz="2000" b="1" dirty="0"/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15088AF-E3EC-4973-919A-073A829B48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" y="708226"/>
            <a:ext cx="4565516" cy="684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81855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9F5914A5-B383-429B-B39D-98E56C832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73" y="328848"/>
            <a:ext cx="7227652" cy="7227652"/>
          </a:xfrm>
          <a:prstGeom prst="rect">
            <a:avLst/>
          </a:prstGeom>
        </p:spPr>
      </p:pic>
      <p:sp>
        <p:nvSpPr>
          <p:cNvPr id="160" name="Tytuł 4"/>
          <p:cNvSpPr txBox="1">
            <a:spLocks noGrp="1"/>
          </p:cNvSpPr>
          <p:nvPr>
            <p:ph type="title"/>
          </p:nvPr>
        </p:nvSpPr>
        <p:spPr>
          <a:xfrm>
            <a:off x="1020159" y="715009"/>
            <a:ext cx="8640382" cy="108000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Uczestnicy</a:t>
            </a:r>
            <a:endParaRPr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D011A979-4FC2-4437-8825-FCB4F5C9944A}"/>
              </a:ext>
            </a:extLst>
          </p:cNvPr>
          <p:cNvSpPr txBox="1"/>
          <p:nvPr/>
        </p:nvSpPr>
        <p:spPr>
          <a:xfrm>
            <a:off x="3608962" y="2898843"/>
            <a:ext cx="52529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b="1" dirty="0">
                <a:solidFill>
                  <a:srgbClr val="FFDD00"/>
                </a:solidFill>
                <a:latin typeface="Open Sans"/>
                <a:ea typeface="Calibri"/>
                <a:cs typeface="Calibri"/>
              </a:rPr>
              <a:t>3</a:t>
            </a: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C116C3BD-73C6-4138-A5FC-8A49EEE734A2}"/>
              </a:ext>
            </a:extLst>
          </p:cNvPr>
          <p:cNvSpPr txBox="1"/>
          <p:nvPr/>
        </p:nvSpPr>
        <p:spPr>
          <a:xfrm>
            <a:off x="6387831" y="4792494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EE03269F-449E-4BF3-8989-39DDAFE94DA4}"/>
              </a:ext>
            </a:extLst>
          </p:cNvPr>
          <p:cNvSpPr txBox="1"/>
          <p:nvPr/>
        </p:nvSpPr>
        <p:spPr>
          <a:xfrm>
            <a:off x="6731541" y="2924423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b="1" dirty="0">
                <a:solidFill>
                  <a:srgbClr val="FFDD00"/>
                </a:solidFill>
                <a:latin typeface="Open Sans"/>
                <a:ea typeface="Calibri"/>
                <a:cs typeface="Calibri"/>
              </a:rPr>
              <a:t>7</a:t>
            </a:r>
            <a:endParaRPr kumimoji="0" lang="pl-PL" sz="1800" b="1" i="0" u="none" strike="noStrike" kern="0" cap="none" spc="0" normalizeH="0" baseline="0" noProof="0" dirty="0">
              <a:ln>
                <a:noFill/>
              </a:ln>
              <a:solidFill>
                <a:srgbClr val="FFDD00"/>
              </a:solidFill>
              <a:effectLst/>
              <a:uLnTx/>
              <a:uFillTx/>
              <a:latin typeface="Open Sans"/>
              <a:ea typeface="Calibri"/>
              <a:cs typeface="Calibri"/>
              <a:sym typeface="Calibri"/>
            </a:endParaRP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B53B4FE2-74F7-4480-9AC9-D7D1991E9BE5}"/>
              </a:ext>
            </a:extLst>
          </p:cNvPr>
          <p:cNvSpPr txBox="1"/>
          <p:nvPr/>
        </p:nvSpPr>
        <p:spPr>
          <a:xfrm>
            <a:off x="5917661" y="2714178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866B5422-3F52-4574-99F0-D06F7845C213}"/>
              </a:ext>
            </a:extLst>
          </p:cNvPr>
          <p:cNvSpPr txBox="1"/>
          <p:nvPr/>
        </p:nvSpPr>
        <p:spPr>
          <a:xfrm>
            <a:off x="2545404" y="2924423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55D3173C-3B2F-4FEC-853E-D0E24DE5BFA4}"/>
              </a:ext>
            </a:extLst>
          </p:cNvPr>
          <p:cNvSpPr txBox="1"/>
          <p:nvPr/>
        </p:nvSpPr>
        <p:spPr>
          <a:xfrm>
            <a:off x="3699753" y="2260059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5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D0926FE2-8F52-477B-AC69-30B1BC9FA147}"/>
              </a:ext>
            </a:extLst>
          </p:cNvPr>
          <p:cNvSpPr txBox="1"/>
          <p:nvPr/>
        </p:nvSpPr>
        <p:spPr>
          <a:xfrm>
            <a:off x="4631989" y="5161824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78A35173-89D5-43D6-86CB-61572DDFA91E}"/>
              </a:ext>
            </a:extLst>
          </p:cNvPr>
          <p:cNvSpPr txBox="1"/>
          <p:nvPr/>
        </p:nvSpPr>
        <p:spPr>
          <a:xfrm>
            <a:off x="3845669" y="4423164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7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3D9A56A4-3116-4F28-B673-6EF20EF23ED2}"/>
              </a:ext>
            </a:extLst>
          </p:cNvPr>
          <p:cNvSpPr txBox="1"/>
          <p:nvPr/>
        </p:nvSpPr>
        <p:spPr>
          <a:xfrm>
            <a:off x="6559686" y="5772421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b="1" dirty="0">
                <a:solidFill>
                  <a:srgbClr val="FFDD00"/>
                </a:solidFill>
                <a:latin typeface="Open Sans"/>
                <a:ea typeface="Calibri"/>
                <a:cs typeface="Calibri"/>
              </a:rPr>
              <a:t>9</a:t>
            </a:r>
            <a:endParaRPr kumimoji="0" lang="pl-PL" sz="1800" b="1" i="0" u="none" strike="noStrike" kern="0" cap="none" spc="0" normalizeH="0" baseline="0" noProof="0" dirty="0">
              <a:ln>
                <a:noFill/>
              </a:ln>
              <a:solidFill>
                <a:srgbClr val="FFDD00"/>
              </a:solidFill>
              <a:effectLst/>
              <a:uLnTx/>
              <a:uFillTx/>
              <a:latin typeface="Open Sans"/>
              <a:ea typeface="Calibri"/>
              <a:cs typeface="Calibri"/>
              <a:sym typeface="Calibri"/>
            </a:endParaRP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84EFB5D6-DE92-4D33-898F-213D1767306E}"/>
              </a:ext>
            </a:extLst>
          </p:cNvPr>
          <p:cNvSpPr txBox="1"/>
          <p:nvPr/>
        </p:nvSpPr>
        <p:spPr>
          <a:xfrm>
            <a:off x="3265252" y="1425682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6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1538D805-1A46-4F2C-A940-4A91A5804A66}"/>
              </a:ext>
            </a:extLst>
          </p:cNvPr>
          <p:cNvSpPr txBox="1"/>
          <p:nvPr/>
        </p:nvSpPr>
        <p:spPr>
          <a:xfrm>
            <a:off x="1919320" y="3495473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0A685619-70D1-49EB-8D13-31BAAB656AA7}"/>
              </a:ext>
            </a:extLst>
          </p:cNvPr>
          <p:cNvSpPr txBox="1"/>
          <p:nvPr/>
        </p:nvSpPr>
        <p:spPr>
          <a:xfrm>
            <a:off x="5340350" y="2444724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68A9F973-A5F7-4FEE-B282-98C0E3F62E19}"/>
              </a:ext>
            </a:extLst>
          </p:cNvPr>
          <p:cNvSpPr txBox="1"/>
          <p:nvPr/>
        </p:nvSpPr>
        <p:spPr>
          <a:xfrm>
            <a:off x="3265252" y="4905984"/>
            <a:ext cx="1913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787E7971-0911-4825-B5E6-5CFECD8F2A21}"/>
              </a:ext>
            </a:extLst>
          </p:cNvPr>
          <p:cNvSpPr txBox="1"/>
          <p:nvPr/>
        </p:nvSpPr>
        <p:spPr>
          <a:xfrm>
            <a:off x="7172803" y="3880695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B03F7906-C9DD-4E70-B74F-748DDF8ED2C0}"/>
              </a:ext>
            </a:extLst>
          </p:cNvPr>
          <p:cNvSpPr txBox="1"/>
          <p:nvPr/>
        </p:nvSpPr>
        <p:spPr>
          <a:xfrm>
            <a:off x="4288279" y="6174497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6CCD2F06-EAE3-4D41-AEC0-D0A43D5116D3}"/>
              </a:ext>
            </a:extLst>
          </p:cNvPr>
          <p:cNvSpPr txBox="1"/>
          <p:nvPr/>
        </p:nvSpPr>
        <p:spPr>
          <a:xfrm>
            <a:off x="2545404" y="4032614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9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1024232-1352-429C-929D-D0777A8E079C}"/>
              </a:ext>
            </a:extLst>
          </p:cNvPr>
          <p:cNvSpPr txBox="1"/>
          <p:nvPr/>
        </p:nvSpPr>
        <p:spPr>
          <a:xfrm>
            <a:off x="6497792" y="2629389"/>
            <a:ext cx="846866" cy="307525"/>
          </a:xfrm>
          <a:prstGeom prst="rect">
            <a:avLst/>
          </a:prstGeom>
          <a:solidFill>
            <a:srgbClr val="BFA4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201B1F8-E6D3-4289-A81F-78DC743F0EC9}"/>
              </a:ext>
            </a:extLst>
          </p:cNvPr>
          <p:cNvSpPr txBox="1"/>
          <p:nvPr/>
        </p:nvSpPr>
        <p:spPr>
          <a:xfrm>
            <a:off x="6646191" y="2669662"/>
            <a:ext cx="952593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Tarnów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E7B58EA3-425C-422F-A605-A504D5C012D1}"/>
              </a:ext>
            </a:extLst>
          </p:cNvPr>
          <p:cNvSpPr txBox="1"/>
          <p:nvPr/>
        </p:nvSpPr>
        <p:spPr>
          <a:xfrm>
            <a:off x="3265252" y="5346489"/>
            <a:ext cx="1913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C5F3BD16-8A95-47A8-A1BE-8100D5CE0F0F}"/>
              </a:ext>
            </a:extLst>
          </p:cNvPr>
          <p:cNvSpPr txBox="1"/>
          <p:nvPr/>
        </p:nvSpPr>
        <p:spPr>
          <a:xfrm>
            <a:off x="5254422" y="3840448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FC22566D-1C7B-4257-B4EC-4FF29C855C93}"/>
              </a:ext>
            </a:extLst>
          </p:cNvPr>
          <p:cNvSpPr txBox="1"/>
          <p:nvPr/>
        </p:nvSpPr>
        <p:spPr>
          <a:xfrm>
            <a:off x="4631989" y="3566811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A3C0A0CF-2F1D-47DE-9587-AC0C48E5B5B6}"/>
              </a:ext>
            </a:extLst>
          </p:cNvPr>
          <p:cNvSpPr/>
          <p:nvPr/>
        </p:nvSpPr>
        <p:spPr>
          <a:xfrm>
            <a:off x="7907022" y="2619893"/>
            <a:ext cx="2305345" cy="715087"/>
          </a:xfrm>
          <a:prstGeom prst="roundRect">
            <a:avLst/>
          </a:prstGeom>
          <a:solidFill>
            <a:srgbClr val="A6D4FF"/>
          </a:solidFill>
          <a:ln w="12700" cap="flat">
            <a:solidFill>
              <a:srgbClr val="A6D4F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Subregion tarnowski </a:t>
            </a:r>
          </a:p>
        </p:txBody>
      </p:sp>
      <p:sp>
        <p:nvSpPr>
          <p:cNvPr id="31" name="Prostokąt: zaokrąglone rogi 30">
            <a:extLst>
              <a:ext uri="{FF2B5EF4-FFF2-40B4-BE49-F238E27FC236}">
                <a16:creationId xmlns:a16="http://schemas.microsoft.com/office/drawing/2014/main" id="{6DD61F32-0328-482F-B46A-B80FDB1C527E}"/>
              </a:ext>
            </a:extLst>
          </p:cNvPr>
          <p:cNvSpPr/>
          <p:nvPr/>
        </p:nvSpPr>
        <p:spPr>
          <a:xfrm>
            <a:off x="8168534" y="5938307"/>
            <a:ext cx="1857441" cy="715087"/>
          </a:xfrm>
          <a:prstGeom prst="roundRect">
            <a:avLst/>
          </a:prstGeom>
          <a:solidFill>
            <a:srgbClr val="A6D4FF"/>
          </a:solidFill>
          <a:ln w="12700" cap="flat">
            <a:solidFill>
              <a:srgbClr val="A6D4F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Subregion sądecki </a:t>
            </a:r>
          </a:p>
        </p:txBody>
      </p:sp>
      <p:sp>
        <p:nvSpPr>
          <p:cNvPr id="32" name="Prostokąt: zaokrąglone rogi 31">
            <a:extLst>
              <a:ext uri="{FF2B5EF4-FFF2-40B4-BE49-F238E27FC236}">
                <a16:creationId xmlns:a16="http://schemas.microsoft.com/office/drawing/2014/main" id="{AB158DD0-3974-4B95-B4F0-EF0AF189F37D}"/>
              </a:ext>
            </a:extLst>
          </p:cNvPr>
          <p:cNvSpPr/>
          <p:nvPr/>
        </p:nvSpPr>
        <p:spPr>
          <a:xfrm>
            <a:off x="1131762" y="6023159"/>
            <a:ext cx="2305345" cy="715087"/>
          </a:xfrm>
          <a:prstGeom prst="roundRect">
            <a:avLst/>
          </a:prstGeom>
          <a:solidFill>
            <a:srgbClr val="A6D4FF"/>
          </a:solidFill>
          <a:ln w="12700" cap="flat">
            <a:solidFill>
              <a:srgbClr val="A6D4F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Subregion podhalański</a:t>
            </a:r>
          </a:p>
        </p:txBody>
      </p:sp>
      <p:sp>
        <p:nvSpPr>
          <p:cNvPr id="33" name="Prostokąt: zaokrąglone rogi 32">
            <a:extLst>
              <a:ext uri="{FF2B5EF4-FFF2-40B4-BE49-F238E27FC236}">
                <a16:creationId xmlns:a16="http://schemas.microsoft.com/office/drawing/2014/main" id="{339D2EE8-F8BC-4229-8922-3D387BC27514}"/>
              </a:ext>
            </a:extLst>
          </p:cNvPr>
          <p:cNvSpPr/>
          <p:nvPr/>
        </p:nvSpPr>
        <p:spPr>
          <a:xfrm>
            <a:off x="97521" y="1644630"/>
            <a:ext cx="2096715" cy="715087"/>
          </a:xfrm>
          <a:prstGeom prst="roundRect">
            <a:avLst/>
          </a:prstGeom>
          <a:solidFill>
            <a:srgbClr val="A6D4FF"/>
          </a:solidFill>
          <a:ln w="12700" cap="flat">
            <a:solidFill>
              <a:srgbClr val="A6D4F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Małopolska Zachodnia</a:t>
            </a:r>
          </a:p>
        </p:txBody>
      </p:sp>
      <p:sp>
        <p:nvSpPr>
          <p:cNvPr id="34" name="Prostokąt: zaokrąglone rogi 33">
            <a:extLst>
              <a:ext uri="{FF2B5EF4-FFF2-40B4-BE49-F238E27FC236}">
                <a16:creationId xmlns:a16="http://schemas.microsoft.com/office/drawing/2014/main" id="{ECD54C94-39F8-4B7B-A3AC-586E132E1BF7}"/>
              </a:ext>
            </a:extLst>
          </p:cNvPr>
          <p:cNvSpPr/>
          <p:nvPr/>
        </p:nvSpPr>
        <p:spPr>
          <a:xfrm>
            <a:off x="5211168" y="538640"/>
            <a:ext cx="2695854" cy="715087"/>
          </a:xfrm>
          <a:prstGeom prst="roundRect">
            <a:avLst/>
          </a:prstGeom>
          <a:solidFill>
            <a:srgbClr val="A6D4FF"/>
          </a:solidFill>
          <a:ln w="12700" cap="flat">
            <a:solidFill>
              <a:srgbClr val="A6D4F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Krakowski Obszar Metropolitalny</a:t>
            </a: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03FA90C5-EC77-41F6-A058-C84B0B178880}"/>
              </a:ext>
            </a:extLst>
          </p:cNvPr>
          <p:cNvSpPr txBox="1"/>
          <p:nvPr/>
        </p:nvSpPr>
        <p:spPr>
          <a:xfrm>
            <a:off x="1642411" y="1786716"/>
            <a:ext cx="44876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22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E864EFB1-427C-49E2-821C-C806B5B44137}"/>
              </a:ext>
            </a:extLst>
          </p:cNvPr>
          <p:cNvSpPr txBox="1"/>
          <p:nvPr/>
        </p:nvSpPr>
        <p:spPr>
          <a:xfrm>
            <a:off x="2847756" y="6196037"/>
            <a:ext cx="44876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11</a:t>
            </a: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DA059E3C-CB91-41A0-8DF2-DDD5729F7BCD}"/>
              </a:ext>
            </a:extLst>
          </p:cNvPr>
          <p:cNvSpPr txBox="1"/>
          <p:nvPr/>
        </p:nvSpPr>
        <p:spPr>
          <a:xfrm>
            <a:off x="7442679" y="715009"/>
            <a:ext cx="44876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57</a:t>
            </a:r>
          </a:p>
        </p:txBody>
      </p:sp>
      <p:sp>
        <p:nvSpPr>
          <p:cNvPr id="38" name="pole tekstowe 37">
            <a:extLst>
              <a:ext uri="{FF2B5EF4-FFF2-40B4-BE49-F238E27FC236}">
                <a16:creationId xmlns:a16="http://schemas.microsoft.com/office/drawing/2014/main" id="{7D29630E-F6A1-4A9E-AB2E-D1FD9F72D389}"/>
              </a:ext>
            </a:extLst>
          </p:cNvPr>
          <p:cNvSpPr txBox="1"/>
          <p:nvPr/>
        </p:nvSpPr>
        <p:spPr>
          <a:xfrm>
            <a:off x="9534471" y="2814054"/>
            <a:ext cx="44876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14</a:t>
            </a:r>
          </a:p>
        </p:txBody>
      </p:sp>
      <p:sp>
        <p:nvSpPr>
          <p:cNvPr id="39" name="pole tekstowe 38">
            <a:extLst>
              <a:ext uri="{FF2B5EF4-FFF2-40B4-BE49-F238E27FC236}">
                <a16:creationId xmlns:a16="http://schemas.microsoft.com/office/drawing/2014/main" id="{1E93FF6F-6011-4E0B-9B1A-AB469038486F}"/>
              </a:ext>
            </a:extLst>
          </p:cNvPr>
          <p:cNvSpPr txBox="1"/>
          <p:nvPr/>
        </p:nvSpPr>
        <p:spPr>
          <a:xfrm>
            <a:off x="9467460" y="6141751"/>
            <a:ext cx="44876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16</a:t>
            </a:r>
          </a:p>
        </p:txBody>
      </p:sp>
      <p:sp>
        <p:nvSpPr>
          <p:cNvPr id="41" name="pole tekstowe 40">
            <a:extLst>
              <a:ext uri="{FF2B5EF4-FFF2-40B4-BE49-F238E27FC236}">
                <a16:creationId xmlns:a16="http://schemas.microsoft.com/office/drawing/2014/main" id="{3C83C7F4-1DF0-4063-A2A5-38E925C59AF6}"/>
              </a:ext>
            </a:extLst>
          </p:cNvPr>
          <p:cNvSpPr txBox="1"/>
          <p:nvPr/>
        </p:nvSpPr>
        <p:spPr>
          <a:xfrm>
            <a:off x="4333233" y="1092459"/>
            <a:ext cx="34371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FFDD0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1291002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Wykres 20">
            <a:extLst>
              <a:ext uri="{FF2B5EF4-FFF2-40B4-BE49-F238E27FC236}">
                <a16:creationId xmlns:a16="http://schemas.microsoft.com/office/drawing/2014/main" id="{DA534CD7-F76A-43AF-9076-98E434AFAE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9357482"/>
              </p:ext>
            </p:extLst>
          </p:nvPr>
        </p:nvGraphicFramePr>
        <p:xfrm>
          <a:off x="285577" y="117137"/>
          <a:ext cx="5054773" cy="3221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Wykres 16">
            <a:extLst>
              <a:ext uri="{FF2B5EF4-FFF2-40B4-BE49-F238E27FC236}">
                <a16:creationId xmlns:a16="http://schemas.microsoft.com/office/drawing/2014/main" id="{EB83EB96-B2DC-4738-BC7D-B4A69E4722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4024386"/>
              </p:ext>
            </p:extLst>
          </p:nvPr>
        </p:nvGraphicFramePr>
        <p:xfrm>
          <a:off x="3881336" y="3132306"/>
          <a:ext cx="6799364" cy="4424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pole tekstowe 8">
            <a:extLst>
              <a:ext uri="{FF2B5EF4-FFF2-40B4-BE49-F238E27FC236}">
                <a16:creationId xmlns:a16="http://schemas.microsoft.com/office/drawing/2014/main" id="{C2A9EA91-5D8A-435D-9CC1-1A068AC21EB6}"/>
              </a:ext>
            </a:extLst>
          </p:cNvPr>
          <p:cNvSpPr txBox="1"/>
          <p:nvPr/>
        </p:nvSpPr>
        <p:spPr>
          <a:xfrm>
            <a:off x="312425" y="3062237"/>
            <a:ext cx="4737370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Wielkość </a:t>
            </a:r>
            <a:br>
              <a:rPr kumimoji="0" lang="pl-PL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</a:br>
            <a:r>
              <a:rPr kumimoji="0" lang="pl-PL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przedsiębiorstwa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5D307FBF-34BB-4705-A58F-0817D40F9244}"/>
              </a:ext>
            </a:extLst>
          </p:cNvPr>
          <p:cNvSpPr txBox="1"/>
          <p:nvPr/>
        </p:nvSpPr>
        <p:spPr>
          <a:xfrm>
            <a:off x="7586617" y="2159620"/>
            <a:ext cx="26509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Forma prawna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C4F95633-BA28-4811-8E35-3CB03E61F832}"/>
              </a:ext>
            </a:extLst>
          </p:cNvPr>
          <p:cNvSpPr txBox="1"/>
          <p:nvPr/>
        </p:nvSpPr>
        <p:spPr>
          <a:xfrm>
            <a:off x="8437103" y="4673375"/>
            <a:ext cx="474975" cy="3693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  <a:latin typeface="Open Sans"/>
                <a:ea typeface="Calibri"/>
                <a:cs typeface="Calibri"/>
              </a:rPr>
              <a:t>51</a:t>
            </a:r>
            <a:endParaRPr kumimoji="0" lang="pl-PL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Open Sans"/>
              <a:ea typeface="Calibri"/>
              <a:cs typeface="Calibri"/>
              <a:sym typeface="Calibri"/>
            </a:endParaRP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6E9F3276-6E07-4E23-A753-4D266ED0872D}"/>
              </a:ext>
            </a:extLst>
          </p:cNvPr>
          <p:cNvSpPr txBox="1"/>
          <p:nvPr/>
        </p:nvSpPr>
        <p:spPr>
          <a:xfrm>
            <a:off x="6900932" y="3831677"/>
            <a:ext cx="285196" cy="3693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7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5F5E143C-FDEA-4149-A412-1082C04C736C}"/>
              </a:ext>
            </a:extLst>
          </p:cNvPr>
          <p:cNvSpPr txBox="1"/>
          <p:nvPr/>
        </p:nvSpPr>
        <p:spPr>
          <a:xfrm>
            <a:off x="5049795" y="5159738"/>
            <a:ext cx="290555" cy="3693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0154509D-27A7-4994-8373-88BB3B5C1E7C}"/>
              </a:ext>
            </a:extLst>
          </p:cNvPr>
          <p:cNvSpPr txBox="1"/>
          <p:nvPr/>
        </p:nvSpPr>
        <p:spPr>
          <a:xfrm>
            <a:off x="5559973" y="5443933"/>
            <a:ext cx="374198" cy="3693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  <a:latin typeface="Open Sans"/>
                <a:ea typeface="Calibri"/>
                <a:cs typeface="Calibri"/>
              </a:rPr>
              <a:t>8</a:t>
            </a:r>
            <a:endParaRPr kumimoji="0" lang="pl-PL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Open Sans"/>
              <a:ea typeface="Calibri"/>
              <a:cs typeface="Calibri"/>
              <a:sym typeface="Calibri"/>
            </a:endParaRP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2CCD6B84-D321-4203-A0CB-BF403363BD64}"/>
              </a:ext>
            </a:extLst>
          </p:cNvPr>
          <p:cNvSpPr txBox="1"/>
          <p:nvPr/>
        </p:nvSpPr>
        <p:spPr>
          <a:xfrm>
            <a:off x="7043530" y="5443933"/>
            <a:ext cx="474975" cy="3693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18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72F04642-AC97-498B-8E74-4EC74BEF98F0}"/>
              </a:ext>
            </a:extLst>
          </p:cNvPr>
          <p:cNvSpPr txBox="1"/>
          <p:nvPr/>
        </p:nvSpPr>
        <p:spPr>
          <a:xfrm>
            <a:off x="5559973" y="4356641"/>
            <a:ext cx="474975" cy="3693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  <a:latin typeface="Open Sans"/>
                <a:ea typeface="Calibri"/>
                <a:cs typeface="Calibri"/>
              </a:rPr>
              <a:t>31</a:t>
            </a:r>
            <a:endParaRPr kumimoji="0" lang="pl-PL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Open Sans"/>
              <a:ea typeface="Calibri"/>
              <a:cs typeface="Calibri"/>
              <a:sym typeface="Calibri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780616CD-EF51-479B-8B11-49003430B75C}"/>
              </a:ext>
            </a:extLst>
          </p:cNvPr>
          <p:cNvSpPr txBox="1"/>
          <p:nvPr/>
        </p:nvSpPr>
        <p:spPr>
          <a:xfrm>
            <a:off x="3123133" y="1480036"/>
            <a:ext cx="474975" cy="3693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81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38C9C088-6DF5-475F-AE12-34A0090A61EA}"/>
              </a:ext>
            </a:extLst>
          </p:cNvPr>
          <p:cNvSpPr txBox="1"/>
          <p:nvPr/>
        </p:nvSpPr>
        <p:spPr>
          <a:xfrm>
            <a:off x="1731089" y="906265"/>
            <a:ext cx="474975" cy="3693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/>
                <a:cs typeface="Calibri"/>
                <a:sym typeface="Calibri"/>
              </a:rPr>
              <a:t>39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DA74D28C-D9CB-4F7F-80B8-E68219358FC3}"/>
              </a:ext>
            </a:extLst>
          </p:cNvPr>
          <p:cNvSpPr txBox="1"/>
          <p:nvPr/>
        </p:nvSpPr>
        <p:spPr>
          <a:xfrm>
            <a:off x="6336171" y="3831677"/>
            <a:ext cx="285196" cy="3693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ct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  <a:latin typeface="Open Sans"/>
                <a:ea typeface="Calibri"/>
                <a:cs typeface="Calibri"/>
              </a:rPr>
              <a:t>1</a:t>
            </a:r>
            <a:endParaRPr kumimoji="0" lang="pl-PL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Open Sans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69728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4864898" y="532995"/>
            <a:ext cx="4320001" cy="108000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Branże</a:t>
            </a:r>
            <a:endParaRPr dirty="0"/>
          </a:p>
        </p:txBody>
      </p:sp>
      <p:sp>
        <p:nvSpPr>
          <p:cNvPr id="188" name="Symbol zastępczy zawartości 2"/>
          <p:cNvSpPr txBox="1">
            <a:spLocks noGrp="1"/>
          </p:cNvSpPr>
          <p:nvPr>
            <p:ph type="body" sz="half" idx="1"/>
          </p:nvPr>
        </p:nvSpPr>
        <p:spPr>
          <a:xfrm>
            <a:off x="4864898" y="1209703"/>
            <a:ext cx="4800302" cy="5811233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transport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mechanika pojazdowa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budownictwo i remonty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produkcja mebli, okien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wyposażenie wnętrz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sprzedaż hurtowa i detaliczna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hotele i pensjonaty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restauracje i catering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piekarnie i cukiernie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krawiectwo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sadownictwo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zarządzanie nieruchomościami</a:t>
            </a:r>
          </a:p>
          <a:p>
            <a:pPr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ochrona mienia</a:t>
            </a:r>
          </a:p>
          <a:p>
            <a:pPr marL="0" indent="0">
              <a:buNone/>
            </a:pPr>
            <a:endParaRPr lang="pl-PL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/>
                <a:sym typeface="Open Sans"/>
              </a:rPr>
              <a:pPr marL="0" marR="0" lvl="0" indent="0" algn="r" defTabSz="457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sz="1000" b="0" i="0" u="none" strike="noStrike" kern="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/>
              <a:sym typeface="Open Sans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E5BAF6A3-AD23-4A2D-9268-F811AA0A3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995"/>
            <a:ext cx="4414069" cy="649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41608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ytuł 4"/>
          <p:cNvSpPr txBox="1">
            <a:spLocks noGrp="1"/>
          </p:cNvSpPr>
          <p:nvPr>
            <p:ph type="title"/>
          </p:nvPr>
        </p:nvSpPr>
        <p:spPr>
          <a:xfrm>
            <a:off x="1020159" y="584653"/>
            <a:ext cx="8640382" cy="108000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Problemy w firmach – wyniki diagnoz</a:t>
            </a:r>
            <a:endParaRPr dirty="0"/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46FBD1D4-74B7-4F48-8551-FA49C2C7C175}"/>
              </a:ext>
            </a:extLst>
          </p:cNvPr>
          <p:cNvGrpSpPr/>
          <p:nvPr/>
        </p:nvGrpSpPr>
        <p:grpSpPr>
          <a:xfrm>
            <a:off x="5680145" y="1506363"/>
            <a:ext cx="4345597" cy="1036948"/>
            <a:chOff x="7479" y="4449288"/>
            <a:chExt cx="3230511" cy="1036948"/>
          </a:xfrm>
          <a:solidFill>
            <a:srgbClr val="3A4A73"/>
          </a:solidFill>
        </p:grpSpPr>
        <p:sp>
          <p:nvSpPr>
            <p:cNvPr id="19" name="Prostokąt 18">
              <a:extLst>
                <a:ext uri="{FF2B5EF4-FFF2-40B4-BE49-F238E27FC236}">
                  <a16:creationId xmlns:a16="http://schemas.microsoft.com/office/drawing/2014/main" id="{4213298F-96BB-44DB-B195-88390C6AFD28}"/>
                </a:ext>
              </a:extLst>
            </p:cNvPr>
            <p:cNvSpPr/>
            <p:nvPr/>
          </p:nvSpPr>
          <p:spPr>
            <a:xfrm>
              <a:off x="7479" y="4449288"/>
              <a:ext cx="3230511" cy="1036948"/>
            </a:xfrm>
            <a:prstGeom prst="rect">
              <a:avLst/>
            </a:prstGeom>
            <a:grpFill/>
            <a:ln>
              <a:solidFill>
                <a:srgbClr val="3A4A7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B9C5F143-53B3-434A-A28A-43A0EF8A821A}"/>
                </a:ext>
              </a:extLst>
            </p:cNvPr>
            <p:cNvSpPr txBox="1"/>
            <p:nvPr/>
          </p:nvSpPr>
          <p:spPr>
            <a:xfrm>
              <a:off x="83109" y="4449288"/>
              <a:ext cx="2275008" cy="1036948"/>
            </a:xfrm>
            <a:prstGeom prst="rect">
              <a:avLst/>
            </a:prstGeom>
            <a:grpFill/>
            <a:ln>
              <a:solidFill>
                <a:srgbClr val="3A4A7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0" rIns="33020" bIns="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kern="1200" dirty="0">
                  <a:solidFill>
                    <a:srgbClr val="FFDD00"/>
                  </a:solidFill>
                  <a:latin typeface="Open Sans"/>
                  <a:cs typeface="Arial" panose="020B0604020202020204" pitchFamily="34" charset="0"/>
                </a:rPr>
                <a:t>Wypalenie zawodowe</a:t>
              </a:r>
            </a:p>
          </p:txBody>
        </p:sp>
      </p:grpSp>
      <p:grpSp>
        <p:nvGrpSpPr>
          <p:cNvPr id="21" name="Grupa 20">
            <a:extLst>
              <a:ext uri="{FF2B5EF4-FFF2-40B4-BE49-F238E27FC236}">
                <a16:creationId xmlns:a16="http://schemas.microsoft.com/office/drawing/2014/main" id="{C998424E-B336-4C50-8074-13807FB78E0B}"/>
              </a:ext>
            </a:extLst>
          </p:cNvPr>
          <p:cNvGrpSpPr/>
          <p:nvPr/>
        </p:nvGrpSpPr>
        <p:grpSpPr>
          <a:xfrm>
            <a:off x="5695274" y="4289813"/>
            <a:ext cx="4330469" cy="1036948"/>
            <a:chOff x="7479" y="4449288"/>
            <a:chExt cx="3230511" cy="1036948"/>
          </a:xfrm>
          <a:solidFill>
            <a:srgbClr val="FFDD00"/>
          </a:solidFill>
        </p:grpSpPr>
        <p:sp>
          <p:nvSpPr>
            <p:cNvPr id="22" name="Prostokąt 21">
              <a:extLst>
                <a:ext uri="{FF2B5EF4-FFF2-40B4-BE49-F238E27FC236}">
                  <a16:creationId xmlns:a16="http://schemas.microsoft.com/office/drawing/2014/main" id="{5011AFA2-E40D-4647-9570-0EB914EC47AB}"/>
                </a:ext>
              </a:extLst>
            </p:cNvPr>
            <p:cNvSpPr/>
            <p:nvPr/>
          </p:nvSpPr>
          <p:spPr>
            <a:xfrm>
              <a:off x="7479" y="4449288"/>
              <a:ext cx="3230511" cy="10369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858E900B-349C-4C5F-A1EF-58C9F3993F89}"/>
                </a:ext>
              </a:extLst>
            </p:cNvPr>
            <p:cNvSpPr txBox="1"/>
            <p:nvPr/>
          </p:nvSpPr>
          <p:spPr>
            <a:xfrm>
              <a:off x="7479" y="4449288"/>
              <a:ext cx="2275008" cy="103694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0" rIns="33020" bIns="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Nieobecności chorobowe</a:t>
              </a:r>
            </a:p>
          </p:txBody>
        </p:sp>
      </p:grpSp>
      <p:grpSp>
        <p:nvGrpSpPr>
          <p:cNvPr id="24" name="Grupa 23">
            <a:extLst>
              <a:ext uri="{FF2B5EF4-FFF2-40B4-BE49-F238E27FC236}">
                <a16:creationId xmlns:a16="http://schemas.microsoft.com/office/drawing/2014/main" id="{56276634-B1C0-4195-9020-D4C2868CE5A7}"/>
              </a:ext>
            </a:extLst>
          </p:cNvPr>
          <p:cNvGrpSpPr/>
          <p:nvPr/>
        </p:nvGrpSpPr>
        <p:grpSpPr>
          <a:xfrm>
            <a:off x="485361" y="1460011"/>
            <a:ext cx="4621570" cy="1036948"/>
            <a:chOff x="7573526" y="4449288"/>
            <a:chExt cx="3230511" cy="1036948"/>
          </a:xfrm>
          <a:solidFill>
            <a:srgbClr val="A6D4FF"/>
          </a:solidFill>
        </p:grpSpPr>
        <p:sp>
          <p:nvSpPr>
            <p:cNvPr id="25" name="Prostokąt 24">
              <a:extLst>
                <a:ext uri="{FF2B5EF4-FFF2-40B4-BE49-F238E27FC236}">
                  <a16:creationId xmlns:a16="http://schemas.microsoft.com/office/drawing/2014/main" id="{1DD2F1D6-E552-4A55-BAE4-79DF79867574}"/>
                </a:ext>
              </a:extLst>
            </p:cNvPr>
            <p:cNvSpPr/>
            <p:nvPr/>
          </p:nvSpPr>
          <p:spPr>
            <a:xfrm>
              <a:off x="7573526" y="4449288"/>
              <a:ext cx="3230511" cy="10369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pole tekstowe 25">
              <a:extLst>
                <a:ext uri="{FF2B5EF4-FFF2-40B4-BE49-F238E27FC236}">
                  <a16:creationId xmlns:a16="http://schemas.microsoft.com/office/drawing/2014/main" id="{666B0CB4-C408-4697-854B-0A704D76713D}"/>
                </a:ext>
              </a:extLst>
            </p:cNvPr>
            <p:cNvSpPr txBox="1"/>
            <p:nvPr/>
          </p:nvSpPr>
          <p:spPr>
            <a:xfrm>
              <a:off x="7573526" y="4449288"/>
              <a:ext cx="2275008" cy="103694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0" rIns="33020" bIns="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Problemy w rekrutacji </a:t>
              </a:r>
              <a:b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</a:br>
              <a: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i wdrażaniu nowych pracowników</a:t>
              </a:r>
            </a:p>
          </p:txBody>
        </p:sp>
      </p:grpSp>
      <p:grpSp>
        <p:nvGrpSpPr>
          <p:cNvPr id="27" name="Grupa 26">
            <a:extLst>
              <a:ext uri="{FF2B5EF4-FFF2-40B4-BE49-F238E27FC236}">
                <a16:creationId xmlns:a16="http://schemas.microsoft.com/office/drawing/2014/main" id="{020A56D7-3B82-441E-89C0-099074108BAB}"/>
              </a:ext>
            </a:extLst>
          </p:cNvPr>
          <p:cNvGrpSpPr/>
          <p:nvPr/>
        </p:nvGrpSpPr>
        <p:grpSpPr>
          <a:xfrm>
            <a:off x="5680146" y="2913338"/>
            <a:ext cx="4345597" cy="1036948"/>
            <a:chOff x="-2000012" y="4449288"/>
            <a:chExt cx="5238002" cy="1036948"/>
          </a:xfrm>
          <a:solidFill>
            <a:srgbClr val="A6D4FF"/>
          </a:solidFill>
        </p:grpSpPr>
        <p:sp>
          <p:nvSpPr>
            <p:cNvPr id="28" name="Prostokąt 27">
              <a:extLst>
                <a:ext uri="{FF2B5EF4-FFF2-40B4-BE49-F238E27FC236}">
                  <a16:creationId xmlns:a16="http://schemas.microsoft.com/office/drawing/2014/main" id="{2870A3FD-CAA7-4D40-96FC-C9BDDFFFE166}"/>
                </a:ext>
              </a:extLst>
            </p:cNvPr>
            <p:cNvSpPr/>
            <p:nvPr/>
          </p:nvSpPr>
          <p:spPr>
            <a:xfrm>
              <a:off x="7479" y="4449288"/>
              <a:ext cx="3230511" cy="10369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pole tekstowe 28">
              <a:extLst>
                <a:ext uri="{FF2B5EF4-FFF2-40B4-BE49-F238E27FC236}">
                  <a16:creationId xmlns:a16="http://schemas.microsoft.com/office/drawing/2014/main" id="{8BDB531E-FCBA-45E1-9EDC-D3398160A97A}"/>
                </a:ext>
              </a:extLst>
            </p:cNvPr>
            <p:cNvSpPr txBox="1"/>
            <p:nvPr/>
          </p:nvSpPr>
          <p:spPr>
            <a:xfrm>
              <a:off x="-2000012" y="4449288"/>
              <a:ext cx="4797803" cy="103694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0" rIns="33020" bIns="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Trudności pracowników w łączeniu życia zawodowego z prywatnym</a:t>
              </a:r>
            </a:p>
          </p:txBody>
        </p:sp>
      </p:grpSp>
      <p:grpSp>
        <p:nvGrpSpPr>
          <p:cNvPr id="30" name="Grupa 29">
            <a:extLst>
              <a:ext uri="{FF2B5EF4-FFF2-40B4-BE49-F238E27FC236}">
                <a16:creationId xmlns:a16="http://schemas.microsoft.com/office/drawing/2014/main" id="{5D16C4DE-8EC2-40E6-9596-A1707AD804D7}"/>
              </a:ext>
            </a:extLst>
          </p:cNvPr>
          <p:cNvGrpSpPr/>
          <p:nvPr/>
        </p:nvGrpSpPr>
        <p:grpSpPr>
          <a:xfrm>
            <a:off x="5680146" y="5720495"/>
            <a:ext cx="4345597" cy="1036948"/>
            <a:chOff x="3805056" y="4449288"/>
            <a:chExt cx="3230511" cy="1036948"/>
          </a:xfrm>
        </p:grpSpPr>
        <p:sp>
          <p:nvSpPr>
            <p:cNvPr id="31" name="Prostokąt 30">
              <a:extLst>
                <a:ext uri="{FF2B5EF4-FFF2-40B4-BE49-F238E27FC236}">
                  <a16:creationId xmlns:a16="http://schemas.microsoft.com/office/drawing/2014/main" id="{E2FA4CFC-F3BF-45D2-AC4B-F3E44FEDB287}"/>
                </a:ext>
              </a:extLst>
            </p:cNvPr>
            <p:cNvSpPr/>
            <p:nvPr/>
          </p:nvSpPr>
          <p:spPr>
            <a:xfrm>
              <a:off x="3805056" y="4449288"/>
              <a:ext cx="3230511" cy="1036948"/>
            </a:xfrm>
            <a:prstGeom prst="rect">
              <a:avLst/>
            </a:prstGeom>
            <a:solidFill>
              <a:srgbClr val="A6D4FF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pole tekstowe 31">
              <a:extLst>
                <a:ext uri="{FF2B5EF4-FFF2-40B4-BE49-F238E27FC236}">
                  <a16:creationId xmlns:a16="http://schemas.microsoft.com/office/drawing/2014/main" id="{D06A070C-FC01-4B4C-A334-4C0B5FF8B3E5}"/>
                </a:ext>
              </a:extLst>
            </p:cNvPr>
            <p:cNvSpPr txBox="1"/>
            <p:nvPr/>
          </p:nvSpPr>
          <p:spPr>
            <a:xfrm>
              <a:off x="3805056" y="4449288"/>
              <a:ext cx="2275008" cy="1036948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0" rIns="33020" bIns="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Problemy </a:t>
              </a:r>
              <a:b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</a:br>
              <a: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we współpracy </a:t>
              </a:r>
              <a:b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</a:br>
              <a: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i komunikacji</a:t>
              </a:r>
            </a:p>
          </p:txBody>
        </p:sp>
      </p:grpSp>
      <p:grpSp>
        <p:nvGrpSpPr>
          <p:cNvPr id="33" name="Grupa 32">
            <a:extLst>
              <a:ext uri="{FF2B5EF4-FFF2-40B4-BE49-F238E27FC236}">
                <a16:creationId xmlns:a16="http://schemas.microsoft.com/office/drawing/2014/main" id="{E5FE7F82-6299-4B13-BAB8-A32D89C68E57}"/>
              </a:ext>
            </a:extLst>
          </p:cNvPr>
          <p:cNvGrpSpPr/>
          <p:nvPr/>
        </p:nvGrpSpPr>
        <p:grpSpPr>
          <a:xfrm>
            <a:off x="485361" y="4291903"/>
            <a:ext cx="4534107" cy="1036948"/>
            <a:chOff x="-1142170" y="4449288"/>
            <a:chExt cx="4380160" cy="1036948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34" name="Prostokąt 33">
              <a:extLst>
                <a:ext uri="{FF2B5EF4-FFF2-40B4-BE49-F238E27FC236}">
                  <a16:creationId xmlns:a16="http://schemas.microsoft.com/office/drawing/2014/main" id="{72EC5D2B-3815-4453-9E41-81ED08B38F36}"/>
                </a:ext>
              </a:extLst>
            </p:cNvPr>
            <p:cNvSpPr/>
            <p:nvPr/>
          </p:nvSpPr>
          <p:spPr>
            <a:xfrm>
              <a:off x="7479" y="4449288"/>
              <a:ext cx="3230511" cy="1036948"/>
            </a:xfrm>
            <a:prstGeom prst="rect">
              <a:avLst/>
            </a:prstGeom>
            <a:solidFill>
              <a:srgbClr val="3A4A73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pole tekstowe 34">
              <a:extLst>
                <a:ext uri="{FF2B5EF4-FFF2-40B4-BE49-F238E27FC236}">
                  <a16:creationId xmlns:a16="http://schemas.microsoft.com/office/drawing/2014/main" id="{9E41A6AE-CB4A-40FC-81D4-C334950BE3BB}"/>
                </a:ext>
              </a:extLst>
            </p:cNvPr>
            <p:cNvSpPr txBox="1"/>
            <p:nvPr/>
          </p:nvSpPr>
          <p:spPr>
            <a:xfrm>
              <a:off x="-1142170" y="4449288"/>
              <a:ext cx="3424658" cy="1036948"/>
            </a:xfrm>
            <a:prstGeom prst="rect">
              <a:avLst/>
            </a:prstGeom>
            <a:solidFill>
              <a:srgbClr val="3A4A7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0" rIns="33020" bIns="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dirty="0">
                  <a:solidFill>
                    <a:srgbClr val="FFDD00"/>
                  </a:solidFill>
                  <a:latin typeface="Open Sans"/>
                  <a:cs typeface="Arial" panose="020B0604020202020204" pitchFamily="34" charset="0"/>
                </a:rPr>
                <a:t>Sprzęt niedostosowany </a:t>
              </a:r>
              <a:br>
                <a:rPr lang="pl-PL" sz="2400" dirty="0">
                  <a:solidFill>
                    <a:srgbClr val="FFDD00"/>
                  </a:solidFill>
                  <a:latin typeface="Open Sans"/>
                  <a:cs typeface="Arial" panose="020B0604020202020204" pitchFamily="34" charset="0"/>
                </a:rPr>
              </a:br>
              <a:r>
                <a:rPr lang="pl-PL" sz="2400" dirty="0">
                  <a:solidFill>
                    <a:srgbClr val="FFDD00"/>
                  </a:solidFill>
                  <a:latin typeface="Open Sans"/>
                  <a:cs typeface="Arial" panose="020B0604020202020204" pitchFamily="34" charset="0"/>
                </a:rPr>
                <a:t>do możliwości i potrzeb pracowników</a:t>
              </a:r>
              <a:endParaRPr lang="pl-PL" sz="2400" kern="1200" dirty="0">
                <a:solidFill>
                  <a:srgbClr val="FFDD00"/>
                </a:solidFill>
                <a:latin typeface="Open Sans"/>
                <a:cs typeface="Arial" panose="020B0604020202020204" pitchFamily="34" charset="0"/>
              </a:endParaRPr>
            </a:p>
          </p:txBody>
        </p:sp>
      </p:grpSp>
      <p:sp>
        <p:nvSpPr>
          <p:cNvPr id="36" name="Owal 35">
            <a:extLst>
              <a:ext uri="{FF2B5EF4-FFF2-40B4-BE49-F238E27FC236}">
                <a16:creationId xmlns:a16="http://schemas.microsoft.com/office/drawing/2014/main" id="{2037464E-462B-44FF-A915-121190A28470}"/>
              </a:ext>
            </a:extLst>
          </p:cNvPr>
          <p:cNvSpPr/>
          <p:nvPr/>
        </p:nvSpPr>
        <p:spPr>
          <a:xfrm>
            <a:off x="9459744" y="1503159"/>
            <a:ext cx="1130679" cy="1080003"/>
          </a:xfrm>
          <a:prstGeom prst="ellipse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l-PL" dirty="0"/>
          </a:p>
        </p:txBody>
      </p:sp>
      <p:sp>
        <p:nvSpPr>
          <p:cNvPr id="37" name="Owal 36">
            <a:extLst>
              <a:ext uri="{FF2B5EF4-FFF2-40B4-BE49-F238E27FC236}">
                <a16:creationId xmlns:a16="http://schemas.microsoft.com/office/drawing/2014/main" id="{A14D6EE5-7513-44C0-8A2B-E16568A03203}"/>
              </a:ext>
            </a:extLst>
          </p:cNvPr>
          <p:cNvSpPr/>
          <p:nvPr/>
        </p:nvSpPr>
        <p:spPr>
          <a:xfrm>
            <a:off x="4399353" y="1470869"/>
            <a:ext cx="1130679" cy="1080003"/>
          </a:xfrm>
          <a:prstGeom prst="ellipse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l-PL" dirty="0"/>
          </a:p>
        </p:txBody>
      </p:sp>
      <p:sp>
        <p:nvSpPr>
          <p:cNvPr id="38" name="Owal 37">
            <a:extLst>
              <a:ext uri="{FF2B5EF4-FFF2-40B4-BE49-F238E27FC236}">
                <a16:creationId xmlns:a16="http://schemas.microsoft.com/office/drawing/2014/main" id="{A4395015-A353-4755-B470-29E021F071F0}"/>
              </a:ext>
            </a:extLst>
          </p:cNvPr>
          <p:cNvSpPr/>
          <p:nvPr/>
        </p:nvSpPr>
        <p:spPr>
          <a:xfrm>
            <a:off x="9461063" y="2873226"/>
            <a:ext cx="1129360" cy="1130679"/>
          </a:xfrm>
          <a:prstGeom prst="ellipse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l-PL" dirty="0"/>
          </a:p>
        </p:txBody>
      </p:sp>
      <p:sp>
        <p:nvSpPr>
          <p:cNvPr id="39" name="Owal 38">
            <a:extLst>
              <a:ext uri="{FF2B5EF4-FFF2-40B4-BE49-F238E27FC236}">
                <a16:creationId xmlns:a16="http://schemas.microsoft.com/office/drawing/2014/main" id="{AC9AD7CF-733A-41F1-B80C-EF46DE81AC48}"/>
              </a:ext>
            </a:extLst>
          </p:cNvPr>
          <p:cNvSpPr/>
          <p:nvPr/>
        </p:nvSpPr>
        <p:spPr>
          <a:xfrm>
            <a:off x="9405538" y="4242947"/>
            <a:ext cx="1130679" cy="1130679"/>
          </a:xfrm>
          <a:prstGeom prst="ellipse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l-PL" dirty="0"/>
          </a:p>
        </p:txBody>
      </p:sp>
      <p:sp>
        <p:nvSpPr>
          <p:cNvPr id="40" name="Owal 39">
            <a:extLst>
              <a:ext uri="{FF2B5EF4-FFF2-40B4-BE49-F238E27FC236}">
                <a16:creationId xmlns:a16="http://schemas.microsoft.com/office/drawing/2014/main" id="{847CC6A1-FB3F-4744-86D8-125F1FA98E33}"/>
              </a:ext>
            </a:extLst>
          </p:cNvPr>
          <p:cNvSpPr/>
          <p:nvPr/>
        </p:nvSpPr>
        <p:spPr>
          <a:xfrm>
            <a:off x="9405537" y="5626764"/>
            <a:ext cx="1130679" cy="1130679"/>
          </a:xfrm>
          <a:prstGeom prst="ellipse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l-PL" dirty="0"/>
          </a:p>
        </p:txBody>
      </p:sp>
      <p:sp>
        <p:nvSpPr>
          <p:cNvPr id="41" name="Owal 40">
            <a:extLst>
              <a:ext uri="{FF2B5EF4-FFF2-40B4-BE49-F238E27FC236}">
                <a16:creationId xmlns:a16="http://schemas.microsoft.com/office/drawing/2014/main" id="{AA086AD8-78F8-471F-AC93-863D38F47075}"/>
              </a:ext>
            </a:extLst>
          </p:cNvPr>
          <p:cNvSpPr/>
          <p:nvPr/>
        </p:nvSpPr>
        <p:spPr>
          <a:xfrm>
            <a:off x="4399354" y="4256604"/>
            <a:ext cx="1130679" cy="1130679"/>
          </a:xfrm>
          <a:prstGeom prst="ellipse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l-PL" dirty="0"/>
          </a:p>
        </p:txBody>
      </p:sp>
      <p:grpSp>
        <p:nvGrpSpPr>
          <p:cNvPr id="42" name="Grupa 41">
            <a:extLst>
              <a:ext uri="{FF2B5EF4-FFF2-40B4-BE49-F238E27FC236}">
                <a16:creationId xmlns:a16="http://schemas.microsoft.com/office/drawing/2014/main" id="{2D4E3D90-44B4-4CC1-8488-E37A1A267984}"/>
              </a:ext>
            </a:extLst>
          </p:cNvPr>
          <p:cNvGrpSpPr/>
          <p:nvPr/>
        </p:nvGrpSpPr>
        <p:grpSpPr>
          <a:xfrm>
            <a:off x="501326" y="5762209"/>
            <a:ext cx="4463368" cy="1036948"/>
            <a:chOff x="-1142170" y="4449288"/>
            <a:chExt cx="5123793" cy="1036948"/>
          </a:xfrm>
          <a:solidFill>
            <a:srgbClr val="FFDD00"/>
          </a:solidFill>
        </p:grpSpPr>
        <p:sp>
          <p:nvSpPr>
            <p:cNvPr id="43" name="Prostokąt 42">
              <a:extLst>
                <a:ext uri="{FF2B5EF4-FFF2-40B4-BE49-F238E27FC236}">
                  <a16:creationId xmlns:a16="http://schemas.microsoft.com/office/drawing/2014/main" id="{FFE3CBF7-D6A6-47C7-94EC-06045CF9E4E4}"/>
                </a:ext>
              </a:extLst>
            </p:cNvPr>
            <p:cNvSpPr/>
            <p:nvPr/>
          </p:nvSpPr>
          <p:spPr>
            <a:xfrm>
              <a:off x="7479" y="4449288"/>
              <a:ext cx="3230511" cy="10369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pole tekstowe 43">
              <a:extLst>
                <a:ext uri="{FF2B5EF4-FFF2-40B4-BE49-F238E27FC236}">
                  <a16:creationId xmlns:a16="http://schemas.microsoft.com/office/drawing/2014/main" id="{ABBAF904-BF5E-4828-8B7E-1C567454C2F5}"/>
                </a:ext>
              </a:extLst>
            </p:cNvPr>
            <p:cNvSpPr txBox="1"/>
            <p:nvPr/>
          </p:nvSpPr>
          <p:spPr>
            <a:xfrm>
              <a:off x="-1142170" y="4449288"/>
              <a:ext cx="5123793" cy="103694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0" rIns="33020" bIns="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dirty="0">
                  <a:solidFill>
                    <a:srgbClr val="002073"/>
                  </a:solidFill>
                  <a:latin typeface="Open Sans"/>
                  <a:cs typeface="Arial" panose="020B0604020202020204" pitchFamily="34" charset="0"/>
                </a:rPr>
                <a:t>Niska jakość zaplecza socjalnego</a:t>
              </a:r>
              <a:endParaRPr lang="pl-PL" sz="2400" kern="1200" dirty="0">
                <a:solidFill>
                  <a:srgbClr val="002073"/>
                </a:solidFill>
                <a:latin typeface="Open Sans"/>
                <a:cs typeface="Arial" panose="020B0604020202020204" pitchFamily="34" charset="0"/>
              </a:endParaRPr>
            </a:p>
          </p:txBody>
        </p:sp>
      </p:grpSp>
      <p:sp>
        <p:nvSpPr>
          <p:cNvPr id="45" name="Owal 44">
            <a:extLst>
              <a:ext uri="{FF2B5EF4-FFF2-40B4-BE49-F238E27FC236}">
                <a16:creationId xmlns:a16="http://schemas.microsoft.com/office/drawing/2014/main" id="{9D21A6E7-895F-45EA-885F-30B39F4F034E}"/>
              </a:ext>
            </a:extLst>
          </p:cNvPr>
          <p:cNvSpPr/>
          <p:nvPr/>
        </p:nvSpPr>
        <p:spPr>
          <a:xfrm>
            <a:off x="4399353" y="5715343"/>
            <a:ext cx="1130679" cy="1130679"/>
          </a:xfrm>
          <a:prstGeom prst="ellipse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l-PL" dirty="0"/>
          </a:p>
        </p:txBody>
      </p:sp>
      <p:grpSp>
        <p:nvGrpSpPr>
          <p:cNvPr id="46" name="Grupa 45">
            <a:extLst>
              <a:ext uri="{FF2B5EF4-FFF2-40B4-BE49-F238E27FC236}">
                <a16:creationId xmlns:a16="http://schemas.microsoft.com/office/drawing/2014/main" id="{4266F225-6FDD-4388-9217-786787DC7FE2}"/>
              </a:ext>
            </a:extLst>
          </p:cNvPr>
          <p:cNvGrpSpPr/>
          <p:nvPr/>
        </p:nvGrpSpPr>
        <p:grpSpPr>
          <a:xfrm>
            <a:off x="485361" y="2847098"/>
            <a:ext cx="4479333" cy="1036948"/>
            <a:chOff x="7573526" y="4449288"/>
            <a:chExt cx="3230511" cy="1036948"/>
          </a:xfrm>
        </p:grpSpPr>
        <p:sp>
          <p:nvSpPr>
            <p:cNvPr id="47" name="Prostokąt 46">
              <a:extLst>
                <a:ext uri="{FF2B5EF4-FFF2-40B4-BE49-F238E27FC236}">
                  <a16:creationId xmlns:a16="http://schemas.microsoft.com/office/drawing/2014/main" id="{A481CC08-91A6-4BF9-B865-FB82D7386CC5}"/>
                </a:ext>
              </a:extLst>
            </p:cNvPr>
            <p:cNvSpPr/>
            <p:nvPr/>
          </p:nvSpPr>
          <p:spPr>
            <a:xfrm>
              <a:off x="7573526" y="4449288"/>
              <a:ext cx="3230511" cy="1036948"/>
            </a:xfrm>
            <a:prstGeom prst="rect">
              <a:avLst/>
            </a:prstGeom>
            <a:solidFill>
              <a:srgbClr val="FFDD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pole tekstowe 47">
              <a:extLst>
                <a:ext uri="{FF2B5EF4-FFF2-40B4-BE49-F238E27FC236}">
                  <a16:creationId xmlns:a16="http://schemas.microsoft.com/office/drawing/2014/main" id="{E09B3A3A-48AC-4EE0-8494-CFF05E6F5E57}"/>
                </a:ext>
              </a:extLst>
            </p:cNvPr>
            <p:cNvSpPr txBox="1"/>
            <p:nvPr/>
          </p:nvSpPr>
          <p:spPr>
            <a:xfrm>
              <a:off x="7573526" y="4449288"/>
              <a:ext cx="2603277" cy="1036948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0" rIns="33020" bIns="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Niejasne zasady premiowania </a:t>
              </a:r>
              <a:b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</a:br>
              <a:r>
                <a:rPr lang="pl-PL" sz="2400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i motywowania</a:t>
              </a:r>
            </a:p>
          </p:txBody>
        </p:sp>
      </p:grpSp>
      <p:sp>
        <p:nvSpPr>
          <p:cNvPr id="49" name="Owal 48">
            <a:extLst>
              <a:ext uri="{FF2B5EF4-FFF2-40B4-BE49-F238E27FC236}">
                <a16:creationId xmlns:a16="http://schemas.microsoft.com/office/drawing/2014/main" id="{DA1A4EAC-617E-4C7A-8424-8F73B747AAF2}"/>
              </a:ext>
            </a:extLst>
          </p:cNvPr>
          <p:cNvSpPr/>
          <p:nvPr/>
        </p:nvSpPr>
        <p:spPr>
          <a:xfrm>
            <a:off x="4399353" y="2843174"/>
            <a:ext cx="1130679" cy="1080003"/>
          </a:xfrm>
          <a:prstGeom prst="ellipse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6565315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Symbol zastępczy obrazu 2"/>
          <p:cNvGrpSpPr/>
          <p:nvPr/>
        </p:nvGrpSpPr>
        <p:grpSpPr>
          <a:xfrm>
            <a:off x="669925" y="0"/>
            <a:ext cx="6835775" cy="4859338"/>
            <a:chOff x="0" y="0"/>
            <a:chExt cx="6835775" cy="4859337"/>
          </a:xfrm>
        </p:grpSpPr>
        <p:sp>
          <p:nvSpPr>
            <p:cNvPr id="149" name="Prostokąt"/>
            <p:cNvSpPr/>
            <p:nvPr/>
          </p:nvSpPr>
          <p:spPr>
            <a:xfrm>
              <a:off x="0" y="0"/>
              <a:ext cx="6835775" cy="4859338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457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0" name="image23.jpeg" descr="image23.jpeg"/>
            <p:cNvPicPr>
              <a:picLocks noChangeAspect="1"/>
            </p:cNvPicPr>
            <p:nvPr/>
          </p:nvPicPr>
          <p:blipFill>
            <a:blip r:embed="rId2"/>
            <a:srcRect t="3819" b="3819"/>
            <a:stretch>
              <a:fillRect/>
            </a:stretch>
          </p:blipFill>
          <p:spPr>
            <a:xfrm>
              <a:off x="0" y="-1"/>
              <a:ext cx="6835775" cy="48593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2" name="Tytuł 10"/>
          <p:cNvSpPr txBox="1">
            <a:spLocks noGrp="1"/>
          </p:cNvSpPr>
          <p:nvPr>
            <p:ph type="title"/>
          </p:nvPr>
        </p:nvSpPr>
        <p:spPr>
          <a:xfrm>
            <a:off x="3166658" y="5322177"/>
            <a:ext cx="6480177" cy="1320422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Ergonomia</a:t>
            </a:r>
            <a:endParaRPr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ABBAB2C-C240-433A-B543-C789D77902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/>
          <a:stretch/>
        </p:blipFill>
        <p:spPr>
          <a:xfrm>
            <a:off x="593387" y="1"/>
            <a:ext cx="6912313" cy="4913748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9B79C173-7C4A-44BD-B1CF-B07FD1B6D3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3" b="7177"/>
          <a:stretch/>
        </p:blipFill>
        <p:spPr>
          <a:xfrm>
            <a:off x="593387" y="0"/>
            <a:ext cx="3979640" cy="265641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E226D51-6F8A-48B6-BFCD-B8B78CCEADA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3" t="4142" r="7040" b="3110"/>
          <a:stretch/>
        </p:blipFill>
        <p:spPr>
          <a:xfrm>
            <a:off x="4441393" y="-2"/>
            <a:ext cx="4391322" cy="491374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4EC99442-40D5-4909-9CD7-6E1A7C28D7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88" b="-1484"/>
          <a:stretch/>
        </p:blipFill>
        <p:spPr>
          <a:xfrm>
            <a:off x="593387" y="2656413"/>
            <a:ext cx="3848006" cy="229623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C979F636-FD77-434A-9779-6948151BD4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1" t="1" r="14714" b="-3205"/>
          <a:stretch/>
        </p:blipFill>
        <p:spPr>
          <a:xfrm>
            <a:off x="0" y="1367084"/>
            <a:ext cx="4435813" cy="6393408"/>
          </a:xfrm>
          <a:prstGeom prst="rect">
            <a:avLst/>
          </a:prstGeom>
        </p:spPr>
      </p:pic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1020606" y="356445"/>
            <a:ext cx="8644594" cy="112482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l-PL" dirty="0"/>
              <a:t>Przykładowe rozwiązania wdrażane w projekcie – </a:t>
            </a:r>
            <a:r>
              <a:rPr lang="pl-PL" dirty="0">
                <a:highlight>
                  <a:srgbClr val="FFDD00"/>
                </a:highlight>
              </a:rPr>
              <a:t>ergonomia</a:t>
            </a:r>
            <a:endParaRPr dirty="0">
              <a:highlight>
                <a:srgbClr val="FFDD00"/>
              </a:highlight>
            </a:endParaRP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17</a:t>
            </a:fld>
            <a:endParaRPr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4FE5B6BA-4D06-47D7-B973-513A8D59AB6A}"/>
              </a:ext>
            </a:extLst>
          </p:cNvPr>
          <p:cNvSpPr/>
          <p:nvPr/>
        </p:nvSpPr>
        <p:spPr>
          <a:xfrm>
            <a:off x="4277254" y="3588396"/>
            <a:ext cx="2932858" cy="1358891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Audyty ergonomiczne</a:t>
            </a:r>
          </a:p>
        </p:txBody>
      </p:sp>
      <p:sp>
        <p:nvSpPr>
          <p:cNvPr id="15" name="Owal 14">
            <a:extLst>
              <a:ext uri="{FF2B5EF4-FFF2-40B4-BE49-F238E27FC236}">
                <a16:creationId xmlns:a16="http://schemas.microsoft.com/office/drawing/2014/main" id="{9D025273-5C7A-4387-A0B3-4C1B871B81C7}"/>
              </a:ext>
            </a:extLst>
          </p:cNvPr>
          <p:cNvSpPr/>
          <p:nvPr/>
        </p:nvSpPr>
        <p:spPr>
          <a:xfrm>
            <a:off x="4277254" y="1476395"/>
            <a:ext cx="3037369" cy="1358891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Wprowadzenie zasad </a:t>
            </a:r>
            <a:r>
              <a:rPr lang="pl-PL" b="1" dirty="0" err="1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lean</a:t>
            </a: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management</a:t>
            </a:r>
          </a:p>
        </p:txBody>
      </p:sp>
      <p:sp>
        <p:nvSpPr>
          <p:cNvPr id="17" name="Owal 16">
            <a:extLst>
              <a:ext uri="{FF2B5EF4-FFF2-40B4-BE49-F238E27FC236}">
                <a16:creationId xmlns:a16="http://schemas.microsoft.com/office/drawing/2014/main" id="{1B1A5D0D-B422-4234-8544-DD3F2C4DF931}"/>
              </a:ext>
            </a:extLst>
          </p:cNvPr>
          <p:cNvSpPr/>
          <p:nvPr/>
        </p:nvSpPr>
        <p:spPr>
          <a:xfrm>
            <a:off x="6393501" y="4563788"/>
            <a:ext cx="3966013" cy="1474154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Wyposażenie piekarni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mechaniczny aparat załadunkowy do pieca</a:t>
            </a:r>
          </a:p>
        </p:txBody>
      </p:sp>
      <p:sp>
        <p:nvSpPr>
          <p:cNvPr id="16" name="Owal 15">
            <a:extLst>
              <a:ext uri="{FF2B5EF4-FFF2-40B4-BE49-F238E27FC236}">
                <a16:creationId xmlns:a16="http://schemas.microsoft.com/office/drawing/2014/main" id="{D78A9D1D-A1A6-43DE-A919-55A2D9C5DB14}"/>
              </a:ext>
            </a:extLst>
          </p:cNvPr>
          <p:cNvSpPr/>
          <p:nvPr/>
        </p:nvSpPr>
        <p:spPr>
          <a:xfrm>
            <a:off x="4277254" y="5921616"/>
            <a:ext cx="3966014" cy="1474154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Zakup samojezdnej maszyny sprzątającej dla pracowników z niepełnosprawnością</a:t>
            </a:r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id="{9DAFF501-68F8-4F49-BD56-54F224BE11A3}"/>
              </a:ext>
            </a:extLst>
          </p:cNvPr>
          <p:cNvSpPr/>
          <p:nvPr/>
        </p:nvSpPr>
        <p:spPr>
          <a:xfrm>
            <a:off x="6399644" y="2481473"/>
            <a:ext cx="3966014" cy="1474154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Modernizacje wentylacji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klimatyzacji części produkcyjnych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biurowych</a:t>
            </a:r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E8AB8B79-F967-4BE3-9CDC-BB3899E77810}"/>
              </a:ext>
            </a:extLst>
          </p:cNvPr>
          <p:cNvSpPr/>
          <p:nvPr/>
        </p:nvSpPr>
        <p:spPr>
          <a:xfrm>
            <a:off x="7322145" y="997347"/>
            <a:ext cx="3037369" cy="1358891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Szkoła bezpiecznej jazdy</a:t>
            </a:r>
          </a:p>
        </p:txBody>
      </p:sp>
    </p:spTree>
    <p:extLst>
      <p:ext uri="{BB962C8B-B14F-4D97-AF65-F5344CB8AC3E}">
        <p14:creationId xmlns:p14="http://schemas.microsoft.com/office/powerpoint/2010/main" val="224114765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Symbol zastępczy obrazu 2"/>
          <p:cNvGrpSpPr/>
          <p:nvPr/>
        </p:nvGrpSpPr>
        <p:grpSpPr>
          <a:xfrm>
            <a:off x="669925" y="0"/>
            <a:ext cx="6835775" cy="4859338"/>
            <a:chOff x="0" y="0"/>
            <a:chExt cx="6835775" cy="4859337"/>
          </a:xfrm>
        </p:grpSpPr>
        <p:sp>
          <p:nvSpPr>
            <p:cNvPr id="149" name="Prostokąt"/>
            <p:cNvSpPr/>
            <p:nvPr/>
          </p:nvSpPr>
          <p:spPr>
            <a:xfrm>
              <a:off x="0" y="0"/>
              <a:ext cx="6835775" cy="4859338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pic>
          <p:nvPicPr>
            <p:cNvPr id="150" name="image23.jpeg" descr="image23.jpeg"/>
            <p:cNvPicPr>
              <a:picLocks noChangeAspect="1"/>
            </p:cNvPicPr>
            <p:nvPr/>
          </p:nvPicPr>
          <p:blipFill>
            <a:blip r:embed="rId2"/>
            <a:srcRect t="3819" b="3819"/>
            <a:stretch>
              <a:fillRect/>
            </a:stretch>
          </p:blipFill>
          <p:spPr>
            <a:xfrm>
              <a:off x="0" y="-1"/>
              <a:ext cx="6835775" cy="48593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2" name="Tytuł 10"/>
          <p:cNvSpPr txBox="1">
            <a:spLocks noGrp="1"/>
          </p:cNvSpPr>
          <p:nvPr>
            <p:ph type="title"/>
          </p:nvPr>
        </p:nvSpPr>
        <p:spPr>
          <a:xfrm>
            <a:off x="3166658" y="5322177"/>
            <a:ext cx="6480177" cy="1320422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Praca zdalna,</a:t>
            </a:r>
            <a:br>
              <a:rPr lang="pl-PL" dirty="0"/>
            </a:br>
            <a:r>
              <a:rPr lang="pl-PL" dirty="0"/>
              <a:t>elastyczne formy i czas pracy</a:t>
            </a:r>
            <a:endParaRPr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ABBAB2C-C240-433A-B543-C789D77902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/>
          <a:stretch/>
        </p:blipFill>
        <p:spPr>
          <a:xfrm>
            <a:off x="593387" y="1"/>
            <a:ext cx="6912313" cy="4913748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124430B5-1D61-4DCF-BFBF-E8916468E7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4" b="19156"/>
          <a:stretch/>
        </p:blipFill>
        <p:spPr>
          <a:xfrm>
            <a:off x="593387" y="-11738"/>
            <a:ext cx="3930987" cy="256810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C3933F5C-EA78-4995-B450-6FA675E9E01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" t="-1" r="3919" b="11046"/>
          <a:stretch/>
        </p:blipFill>
        <p:spPr>
          <a:xfrm>
            <a:off x="593387" y="2556362"/>
            <a:ext cx="3949964" cy="2443775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B2EA850-232A-4785-B04F-F9BB5A8DA9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0" t="849" b="17358"/>
          <a:stretch/>
        </p:blipFill>
        <p:spPr>
          <a:xfrm>
            <a:off x="4524374" y="2556363"/>
            <a:ext cx="3985665" cy="244377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A28E397E-776A-4E49-8F13-B5A221B6BA3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6" t="11214" r="7837" b="7943"/>
          <a:stretch/>
        </p:blipFill>
        <p:spPr>
          <a:xfrm>
            <a:off x="4524374" y="-11738"/>
            <a:ext cx="3985665" cy="256810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DC45C108-2643-4D12-B832-6F89247259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3" r="4898" b="277"/>
          <a:stretch/>
        </p:blipFill>
        <p:spPr>
          <a:xfrm>
            <a:off x="2262651" y="2591958"/>
            <a:ext cx="5437761" cy="4188034"/>
          </a:xfrm>
          <a:prstGeom prst="rect">
            <a:avLst/>
          </a:prstGeom>
        </p:spPr>
      </p:pic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1020606" y="356445"/>
            <a:ext cx="8644594" cy="112482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l-PL" dirty="0"/>
              <a:t>Przykładowe rozwiązania wdrażane w projekcie – </a:t>
            </a:r>
            <a:r>
              <a:rPr lang="pl-PL" dirty="0">
                <a:highlight>
                  <a:srgbClr val="FFDD00"/>
                </a:highlight>
              </a:rPr>
              <a:t>praca zdalna, elastyczne formy i czas pracy</a:t>
            </a:r>
            <a:endParaRPr dirty="0">
              <a:highlight>
                <a:srgbClr val="FFDD00"/>
              </a:highlight>
            </a:endParaRP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19</a:t>
            </a:fld>
            <a:endParaRPr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DF9BDC64-CC6A-4511-A0AC-6F60F83A9CB4}"/>
              </a:ext>
            </a:extLst>
          </p:cNvPr>
          <p:cNvSpPr/>
          <p:nvPr/>
        </p:nvSpPr>
        <p:spPr>
          <a:xfrm>
            <a:off x="196491" y="3783264"/>
            <a:ext cx="2235424" cy="1618835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Wdrożenie rejestratora czasu pracy</a:t>
            </a:r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C7AAA5F1-0AFD-4477-AB14-F653599D552B}"/>
              </a:ext>
            </a:extLst>
          </p:cNvPr>
          <p:cNvSpPr/>
          <p:nvPr/>
        </p:nvSpPr>
        <p:spPr>
          <a:xfrm>
            <a:off x="7655668" y="3505468"/>
            <a:ext cx="2828540" cy="1707738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Zakup laptopa do pracy zdalnej dla osoby niedowidzącej</a:t>
            </a:r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E8AB8B79-F967-4BE3-9CDC-BB3899E77810}"/>
              </a:ext>
            </a:extLst>
          </p:cNvPr>
          <p:cNvSpPr/>
          <p:nvPr/>
        </p:nvSpPr>
        <p:spPr>
          <a:xfrm>
            <a:off x="5905993" y="1519938"/>
            <a:ext cx="3759207" cy="1707738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Organizacja stanowiska pracy zdalnej dla pracownika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 niepełnosprawnością ruchową</a:t>
            </a:r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B8E21DB0-7F18-47C3-8A67-FD87B5723EAC}"/>
              </a:ext>
            </a:extLst>
          </p:cNvPr>
          <p:cNvSpPr/>
          <p:nvPr/>
        </p:nvSpPr>
        <p:spPr>
          <a:xfrm>
            <a:off x="7013643" y="5490999"/>
            <a:ext cx="3470565" cy="1707738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Zakup licencji do używania narzędzi usprawniających pracę zdalną, np. Google </a:t>
            </a:r>
            <a:r>
              <a:rPr lang="pl-PL" b="1" dirty="0" err="1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Workspace</a:t>
            </a:r>
            <a:endParaRPr lang="pl-PL" b="1" dirty="0">
              <a:solidFill>
                <a:srgbClr val="3A4A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A693EBB0-5CC2-4A5F-BF8B-B487A01CC485}"/>
              </a:ext>
            </a:extLst>
          </p:cNvPr>
          <p:cNvSpPr/>
          <p:nvPr/>
        </p:nvSpPr>
        <p:spPr>
          <a:xfrm>
            <a:off x="191492" y="1481265"/>
            <a:ext cx="2762655" cy="1931362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Organizacja sali konferencyjnej do spotkań hybrydowych</a:t>
            </a:r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A10B240E-66CF-4919-9E69-8FCC96538180}"/>
              </a:ext>
            </a:extLst>
          </p:cNvPr>
          <p:cNvSpPr/>
          <p:nvPr/>
        </p:nvSpPr>
        <p:spPr>
          <a:xfrm>
            <a:off x="191492" y="5746432"/>
            <a:ext cx="2955271" cy="1618835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Zakup serwerów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bezpiecznego oprogramowania VPN</a:t>
            </a:r>
          </a:p>
        </p:txBody>
      </p:sp>
    </p:spTree>
    <p:extLst>
      <p:ext uri="{BB962C8B-B14F-4D97-AF65-F5344CB8AC3E}">
        <p14:creationId xmlns:p14="http://schemas.microsoft.com/office/powerpoint/2010/main" val="174069707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Symbol zastępczy obrazu 2"/>
          <p:cNvGrpSpPr/>
          <p:nvPr/>
        </p:nvGrpSpPr>
        <p:grpSpPr>
          <a:xfrm>
            <a:off x="669925" y="0"/>
            <a:ext cx="6835775" cy="4859338"/>
            <a:chOff x="0" y="0"/>
            <a:chExt cx="6835775" cy="4859337"/>
          </a:xfrm>
        </p:grpSpPr>
        <p:sp>
          <p:nvSpPr>
            <p:cNvPr id="149" name="Prostokąt"/>
            <p:cNvSpPr/>
            <p:nvPr/>
          </p:nvSpPr>
          <p:spPr>
            <a:xfrm>
              <a:off x="0" y="0"/>
              <a:ext cx="6835775" cy="4859338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457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0" name="image23.jpeg" descr="image23.jpeg"/>
            <p:cNvPicPr>
              <a:picLocks noChangeAspect="1"/>
            </p:cNvPicPr>
            <p:nvPr/>
          </p:nvPicPr>
          <p:blipFill>
            <a:blip r:embed="rId2"/>
            <a:srcRect t="3819" b="3819"/>
            <a:stretch>
              <a:fillRect/>
            </a:stretch>
          </p:blipFill>
          <p:spPr>
            <a:xfrm>
              <a:off x="0" y="-1"/>
              <a:ext cx="6835775" cy="48593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2" name="Tytuł 10"/>
          <p:cNvSpPr txBox="1">
            <a:spLocks noGrp="1"/>
          </p:cNvSpPr>
          <p:nvPr>
            <p:ph type="title"/>
          </p:nvPr>
        </p:nvSpPr>
        <p:spPr>
          <a:xfrm>
            <a:off x="3166658" y="5322177"/>
            <a:ext cx="6480177" cy="1320422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Pracownicy </a:t>
            </a:r>
            <a:br>
              <a:rPr lang="pl-PL" dirty="0"/>
            </a:br>
            <a:r>
              <a:rPr lang="pl-PL" dirty="0"/>
              <a:t>– najlepsza inwestycja dla firmy</a:t>
            </a:r>
            <a:endParaRPr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ABBAB2C-C240-433A-B543-C789D77902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/>
          <a:stretch/>
        </p:blipFill>
        <p:spPr>
          <a:xfrm>
            <a:off x="593387" y="1"/>
            <a:ext cx="6912313" cy="491374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Symbol zastępczy obrazu 2"/>
          <p:cNvGrpSpPr/>
          <p:nvPr/>
        </p:nvGrpSpPr>
        <p:grpSpPr>
          <a:xfrm>
            <a:off x="669925" y="0"/>
            <a:ext cx="6835775" cy="4859338"/>
            <a:chOff x="0" y="0"/>
            <a:chExt cx="6835775" cy="4859337"/>
          </a:xfrm>
        </p:grpSpPr>
        <p:sp>
          <p:nvSpPr>
            <p:cNvPr id="149" name="Prostokąt"/>
            <p:cNvSpPr/>
            <p:nvPr/>
          </p:nvSpPr>
          <p:spPr>
            <a:xfrm>
              <a:off x="0" y="0"/>
              <a:ext cx="6835775" cy="4859338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457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0" name="image23.jpeg" descr="image23.jpeg"/>
            <p:cNvPicPr>
              <a:picLocks noChangeAspect="1"/>
            </p:cNvPicPr>
            <p:nvPr/>
          </p:nvPicPr>
          <p:blipFill>
            <a:blip r:embed="rId2"/>
            <a:srcRect t="3819" b="3819"/>
            <a:stretch>
              <a:fillRect/>
            </a:stretch>
          </p:blipFill>
          <p:spPr>
            <a:xfrm>
              <a:off x="0" y="-1"/>
              <a:ext cx="6835775" cy="48593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2" name="Tytuł 10"/>
          <p:cNvSpPr txBox="1">
            <a:spLocks noGrp="1"/>
          </p:cNvSpPr>
          <p:nvPr>
            <p:ph type="title"/>
          </p:nvPr>
        </p:nvSpPr>
        <p:spPr>
          <a:xfrm>
            <a:off x="3166658" y="5322177"/>
            <a:ext cx="6480177" cy="1320422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Poprawa komunikacji i integracji,</a:t>
            </a:r>
            <a:br>
              <a:rPr lang="pl-PL" dirty="0"/>
            </a:br>
            <a:r>
              <a:rPr lang="pl-PL" dirty="0"/>
              <a:t>profilaktyka</a:t>
            </a:r>
            <a:endParaRPr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ABBAB2C-C240-433A-B543-C789D77902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/>
          <a:stretch/>
        </p:blipFill>
        <p:spPr>
          <a:xfrm>
            <a:off x="593387" y="1"/>
            <a:ext cx="6912313" cy="491374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CCABA606-079D-42E8-8270-51E94A8127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8" r="1242" b="7094"/>
          <a:stretch/>
        </p:blipFill>
        <p:spPr>
          <a:xfrm>
            <a:off x="5615637" y="0"/>
            <a:ext cx="4406630" cy="2562009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E17202EA-66EB-456F-A847-FDBA349BD4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6" y="1"/>
            <a:ext cx="5048654" cy="3365769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6D1EA72C-1C61-455F-99E1-C052F98472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87" y="2892897"/>
            <a:ext cx="5048654" cy="210360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5C907EEC-9E05-4226-8872-50CCBB129F8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90" b="8452"/>
          <a:stretch/>
        </p:blipFill>
        <p:spPr>
          <a:xfrm>
            <a:off x="5627128" y="1370273"/>
            <a:ext cx="4406630" cy="3620016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0C528929-F000-416A-9368-EE19FFD6A3F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4901" r="163" b="16088"/>
          <a:stretch/>
        </p:blipFill>
        <p:spPr>
          <a:xfrm>
            <a:off x="5627128" y="-6215"/>
            <a:ext cx="4406629" cy="240536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1020606" y="356445"/>
            <a:ext cx="8644594" cy="112482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l-PL" dirty="0"/>
              <a:t>Przykładowe rozwiązania wdrażane w projekcie – </a:t>
            </a:r>
            <a:r>
              <a:rPr lang="pl-PL" dirty="0">
                <a:highlight>
                  <a:srgbClr val="FFDD00"/>
                </a:highlight>
              </a:rPr>
              <a:t>poprawa komunikacji i integracji, profilaktyka</a:t>
            </a:r>
            <a:endParaRPr dirty="0">
              <a:highlight>
                <a:srgbClr val="FFDD00"/>
              </a:highlight>
            </a:endParaRP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21</a:t>
            </a:fld>
            <a:endParaRPr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E8AB8B79-F967-4BE3-9CDC-BB3899E77810}"/>
              </a:ext>
            </a:extLst>
          </p:cNvPr>
          <p:cNvSpPr/>
          <p:nvPr/>
        </p:nvSpPr>
        <p:spPr>
          <a:xfrm>
            <a:off x="8215651" y="3228522"/>
            <a:ext cx="2240967" cy="1742031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Warsztaty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 budowania zespołu</a:t>
            </a:r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A693EBB0-5CC2-4A5F-BF8B-B487A01CC485}"/>
              </a:ext>
            </a:extLst>
          </p:cNvPr>
          <p:cNvSpPr/>
          <p:nvPr/>
        </p:nvSpPr>
        <p:spPr>
          <a:xfrm>
            <a:off x="224082" y="1395722"/>
            <a:ext cx="3440325" cy="1474153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Vouchery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 konsultacje fizjoterapeutyczne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dla pracowników</a:t>
            </a:r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A5246168-089B-4CE3-8C72-8DF29061B249}"/>
              </a:ext>
            </a:extLst>
          </p:cNvPr>
          <p:cNvSpPr/>
          <p:nvPr/>
        </p:nvSpPr>
        <p:spPr>
          <a:xfrm>
            <a:off x="7487467" y="1395722"/>
            <a:ext cx="2969151" cy="1474153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Wyjścia integracyjne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 kręgle,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 strzelnicę</a:t>
            </a:r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6336E3F3-8E9E-468C-96F8-DA3B03FB7351}"/>
              </a:ext>
            </a:extLst>
          </p:cNvPr>
          <p:cNvSpPr/>
          <p:nvPr/>
        </p:nvSpPr>
        <p:spPr>
          <a:xfrm>
            <a:off x="8436263" y="5329200"/>
            <a:ext cx="2020355" cy="1869537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Zespołowa gra terenowa</a:t>
            </a:r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EFF60D25-187F-440C-A188-405D7C38E340}"/>
              </a:ext>
            </a:extLst>
          </p:cNvPr>
          <p:cNvSpPr/>
          <p:nvPr/>
        </p:nvSpPr>
        <p:spPr>
          <a:xfrm>
            <a:off x="224082" y="3228522"/>
            <a:ext cx="2020354" cy="1742031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Wspólne wyjście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teatru</a:t>
            </a:r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id="{642E7F24-E98E-45FD-9ADD-CC1F72A5C6E1}"/>
              </a:ext>
            </a:extLst>
          </p:cNvPr>
          <p:cNvSpPr/>
          <p:nvPr/>
        </p:nvSpPr>
        <p:spPr>
          <a:xfrm>
            <a:off x="3806850" y="1438494"/>
            <a:ext cx="3538174" cy="1474153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Konsultacje fizjoterapeutyczne przy stanowiskach pracy</a:t>
            </a:r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4F6114A8-872C-4F45-BCD3-2DDD1883BAB0}"/>
              </a:ext>
            </a:extLst>
          </p:cNvPr>
          <p:cNvSpPr/>
          <p:nvPr/>
        </p:nvSpPr>
        <p:spPr>
          <a:xfrm>
            <a:off x="71120" y="5367805"/>
            <a:ext cx="2173316" cy="1742031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Dodatkowa przerwa w pracy na ćwiczenia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241B2D4-7F05-4D93-A0E5-3E9E22FD67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" b="13018"/>
          <a:stretch/>
        </p:blipFill>
        <p:spPr>
          <a:xfrm>
            <a:off x="2383277" y="3037927"/>
            <a:ext cx="5719490" cy="451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06016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Symbol zastępczy obrazu 2"/>
          <p:cNvGrpSpPr/>
          <p:nvPr/>
        </p:nvGrpSpPr>
        <p:grpSpPr>
          <a:xfrm>
            <a:off x="669925" y="0"/>
            <a:ext cx="6835775" cy="4859338"/>
            <a:chOff x="0" y="0"/>
            <a:chExt cx="6835775" cy="4859337"/>
          </a:xfrm>
        </p:grpSpPr>
        <p:sp>
          <p:nvSpPr>
            <p:cNvPr id="149" name="Prostokąt"/>
            <p:cNvSpPr/>
            <p:nvPr/>
          </p:nvSpPr>
          <p:spPr>
            <a:xfrm>
              <a:off x="0" y="0"/>
              <a:ext cx="6835775" cy="4859338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457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0" name="image23.jpeg" descr="image23.jpeg"/>
            <p:cNvPicPr>
              <a:picLocks noChangeAspect="1"/>
            </p:cNvPicPr>
            <p:nvPr/>
          </p:nvPicPr>
          <p:blipFill>
            <a:blip r:embed="rId2"/>
            <a:srcRect t="3819" b="3819"/>
            <a:stretch>
              <a:fillRect/>
            </a:stretch>
          </p:blipFill>
          <p:spPr>
            <a:xfrm>
              <a:off x="0" y="-1"/>
              <a:ext cx="6835775" cy="48593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2" name="Tytuł 10"/>
          <p:cNvSpPr txBox="1">
            <a:spLocks noGrp="1"/>
          </p:cNvSpPr>
          <p:nvPr>
            <p:ph type="title"/>
          </p:nvPr>
        </p:nvSpPr>
        <p:spPr>
          <a:xfrm>
            <a:off x="3166658" y="5322177"/>
            <a:ext cx="6480177" cy="1320422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Budowanie przyjaznego</a:t>
            </a:r>
            <a:br>
              <a:rPr lang="pl-PL" dirty="0"/>
            </a:br>
            <a:r>
              <a:rPr lang="pl-PL" dirty="0"/>
              <a:t>środowiska pracy</a:t>
            </a:r>
            <a:endParaRPr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ABBAB2C-C240-433A-B543-C789D77902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/>
          <a:stretch/>
        </p:blipFill>
        <p:spPr>
          <a:xfrm>
            <a:off x="593387" y="1"/>
            <a:ext cx="6912313" cy="491374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E0283CC2-B260-4E18-9A15-7AF8BD6CE3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3" r="18904" b="7597"/>
          <a:stretch/>
        </p:blipFill>
        <p:spPr>
          <a:xfrm>
            <a:off x="2063683" y="1623768"/>
            <a:ext cx="6272921" cy="365961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68A0FDC3-2EC0-45F6-890D-CBA11BBD94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97" y="2764790"/>
            <a:ext cx="3801104" cy="2520297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7A764B7-1B72-4D97-BD18-8462F26F79C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0" t="18648" r="-5859" b="98"/>
          <a:stretch/>
        </p:blipFill>
        <p:spPr>
          <a:xfrm>
            <a:off x="586497" y="-17321"/>
            <a:ext cx="4066666" cy="2782111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F0C1FF0B-4F87-4830-A6BD-0C2CB1EFE4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 t="12790" b="-684"/>
          <a:stretch/>
        </p:blipFill>
        <p:spPr>
          <a:xfrm>
            <a:off x="4387601" y="-19027"/>
            <a:ext cx="3949003" cy="24453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6F56C4D8-94E9-4358-A83A-DBA6821FE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678" y="2256447"/>
            <a:ext cx="5805031" cy="3549081"/>
          </a:xfrm>
          <a:prstGeom prst="rect">
            <a:avLst/>
          </a:prstGeom>
        </p:spPr>
      </p:pic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1020606" y="314881"/>
            <a:ext cx="8644594" cy="112482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l-PL" dirty="0"/>
              <a:t>Przykładowe rozwiązania wdrażane w projekcie – </a:t>
            </a:r>
            <a:r>
              <a:rPr lang="pl-PL" dirty="0">
                <a:highlight>
                  <a:srgbClr val="FFDD00"/>
                </a:highlight>
              </a:rPr>
              <a:t>budowa przyjaznego środowiska pracy</a:t>
            </a:r>
            <a:endParaRPr dirty="0">
              <a:highlight>
                <a:srgbClr val="FFDD00"/>
              </a:highlight>
            </a:endParaRP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23</a:t>
            </a:fld>
            <a:endParaRPr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E8AB8B79-F967-4BE3-9CDC-BB3899E77810}"/>
              </a:ext>
            </a:extLst>
          </p:cNvPr>
          <p:cNvSpPr/>
          <p:nvPr/>
        </p:nvSpPr>
        <p:spPr>
          <a:xfrm>
            <a:off x="132114" y="1444089"/>
            <a:ext cx="2902031" cy="1614308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Montaż stojaków rowerowych przed siedzibą firmy</a:t>
            </a:r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A693EBB0-5CC2-4A5F-BF8B-B487A01CC485}"/>
              </a:ext>
            </a:extLst>
          </p:cNvPr>
          <p:cNvSpPr/>
          <p:nvPr/>
        </p:nvSpPr>
        <p:spPr>
          <a:xfrm>
            <a:off x="7329775" y="1444089"/>
            <a:ext cx="3168130" cy="1986602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Organizacja zaplecza socjalnego (kuchnia, łazienki) dla pracowników magazynu</a:t>
            </a:r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C12ADF0E-CFAD-4E2A-882C-14A07FB687E6}"/>
              </a:ext>
            </a:extLst>
          </p:cNvPr>
          <p:cNvSpPr/>
          <p:nvPr/>
        </p:nvSpPr>
        <p:spPr>
          <a:xfrm>
            <a:off x="8011510" y="3741828"/>
            <a:ext cx="2486395" cy="1908132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Zakup kontenerów socjalnych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dla ekip budowlanych</a:t>
            </a:r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D124CBE5-F4A8-4350-BCD4-47DEDB024B92}"/>
              </a:ext>
            </a:extLst>
          </p:cNvPr>
          <p:cNvSpPr/>
          <p:nvPr/>
        </p:nvSpPr>
        <p:spPr>
          <a:xfrm>
            <a:off x="196492" y="5564497"/>
            <a:ext cx="4487475" cy="1746453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Zakup np. stołów, krzeseł, czajnika, ekspresu do kawy, lodówki, mikrofalówki do pomieszczeń socjalnych</a:t>
            </a:r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A567CA7E-502E-4F34-B084-737CB449D2B8}"/>
              </a:ext>
            </a:extLst>
          </p:cNvPr>
          <p:cNvSpPr/>
          <p:nvPr/>
        </p:nvSpPr>
        <p:spPr>
          <a:xfrm>
            <a:off x="5525984" y="5961097"/>
            <a:ext cx="3580184" cy="1474154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Adaptacja starego magazynu na szatnie i pomieszczenie socjalne</a:t>
            </a:r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5D236275-1225-4DCC-838C-9237B375E95A}"/>
              </a:ext>
            </a:extLst>
          </p:cNvPr>
          <p:cNvSpPr/>
          <p:nvPr/>
        </p:nvSpPr>
        <p:spPr>
          <a:xfrm>
            <a:off x="132114" y="3586288"/>
            <a:ext cx="2486395" cy="1614308"/>
          </a:xfrm>
          <a:prstGeom prst="ellipse">
            <a:avLst/>
          </a:prstGeom>
          <a:solidFill>
            <a:srgbClr val="FFDD00">
              <a:alpha val="50196"/>
            </a:srgbClr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Organizacja strefy relaksu w siedzibie firmy</a:t>
            </a:r>
          </a:p>
        </p:txBody>
      </p:sp>
    </p:spTree>
    <p:extLst>
      <p:ext uri="{BB962C8B-B14F-4D97-AF65-F5344CB8AC3E}">
        <p14:creationId xmlns:p14="http://schemas.microsoft.com/office/powerpoint/2010/main" val="3286724506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Symbol zastępczy obrazu 2"/>
          <p:cNvGrpSpPr/>
          <p:nvPr/>
        </p:nvGrpSpPr>
        <p:grpSpPr>
          <a:xfrm>
            <a:off x="669925" y="0"/>
            <a:ext cx="6835775" cy="4859338"/>
            <a:chOff x="0" y="0"/>
            <a:chExt cx="6835775" cy="4859337"/>
          </a:xfrm>
        </p:grpSpPr>
        <p:sp>
          <p:nvSpPr>
            <p:cNvPr id="149" name="Prostokąt"/>
            <p:cNvSpPr/>
            <p:nvPr/>
          </p:nvSpPr>
          <p:spPr>
            <a:xfrm>
              <a:off x="0" y="0"/>
              <a:ext cx="6835775" cy="4859338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457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0" name="image23.jpeg" descr="image23.jpeg"/>
            <p:cNvPicPr>
              <a:picLocks noChangeAspect="1"/>
            </p:cNvPicPr>
            <p:nvPr/>
          </p:nvPicPr>
          <p:blipFill>
            <a:blip r:embed="rId2"/>
            <a:srcRect t="3819" b="3819"/>
            <a:stretch>
              <a:fillRect/>
            </a:stretch>
          </p:blipFill>
          <p:spPr>
            <a:xfrm>
              <a:off x="0" y="-1"/>
              <a:ext cx="6835775" cy="48593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2" name="Tytuł 10"/>
          <p:cNvSpPr txBox="1">
            <a:spLocks noGrp="1"/>
          </p:cNvSpPr>
          <p:nvPr>
            <p:ph type="title"/>
          </p:nvPr>
        </p:nvSpPr>
        <p:spPr>
          <a:xfrm>
            <a:off x="3166658" y="5322177"/>
            <a:ext cx="6480177" cy="1320422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Mentoring</a:t>
            </a:r>
            <a:endParaRPr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ABBAB2C-C240-433A-B543-C789D77902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/>
          <a:stretch/>
        </p:blipFill>
        <p:spPr>
          <a:xfrm>
            <a:off x="593387" y="1"/>
            <a:ext cx="6912313" cy="491374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6F4D421B-EC35-479C-87B7-2CD83D2F98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4"/>
          <a:stretch/>
        </p:blipFill>
        <p:spPr>
          <a:xfrm>
            <a:off x="4357633" y="2594476"/>
            <a:ext cx="3685719" cy="263796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489DE21C-0319-4C73-96E8-9D5277F23D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9"/>
          <a:stretch/>
        </p:blipFill>
        <p:spPr>
          <a:xfrm>
            <a:off x="4357633" y="1"/>
            <a:ext cx="3685719" cy="2594476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167958C4-7548-4C53-8FD3-857CED9166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77" y="-1"/>
            <a:ext cx="3938888" cy="2594477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37270D04-E439-484E-9B29-B0CD317F6A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78" y="2594476"/>
            <a:ext cx="3938888" cy="262336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1020606" y="291040"/>
            <a:ext cx="8644594" cy="112482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l-PL" dirty="0"/>
              <a:t>Przykładowe rozwiązania wdrażane w projekcie – </a:t>
            </a:r>
            <a:r>
              <a:rPr lang="pl-PL" dirty="0">
                <a:highlight>
                  <a:srgbClr val="FFDD00"/>
                </a:highlight>
              </a:rPr>
              <a:t>mentoring</a:t>
            </a:r>
            <a:endParaRPr dirty="0">
              <a:highlight>
                <a:srgbClr val="FFDD00"/>
              </a:highlight>
            </a:endParaRP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25</a:t>
            </a:fld>
            <a:endParaRPr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A693EBB0-5CC2-4A5F-BF8B-B487A01CC485}"/>
              </a:ext>
            </a:extLst>
          </p:cNvPr>
          <p:cNvSpPr/>
          <p:nvPr/>
        </p:nvSpPr>
        <p:spPr>
          <a:xfrm>
            <a:off x="5101935" y="3728621"/>
            <a:ext cx="5297959" cy="1445564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Przygotowanie kierowników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roli mentorów dla pracowników nowych cukierni </a:t>
            </a:r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1E412095-42CC-43F1-8717-1161D61984BC}"/>
              </a:ext>
            </a:extLst>
          </p:cNvPr>
          <p:cNvSpPr/>
          <p:nvPr/>
        </p:nvSpPr>
        <p:spPr>
          <a:xfrm>
            <a:off x="5101934" y="830893"/>
            <a:ext cx="5297959" cy="1048086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Szkolenia mentorskie </a:t>
            </a:r>
            <a:b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dla doświadczonych pracowników </a:t>
            </a:r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2609635F-BF0D-4BBD-AB21-A135E7881C7B}"/>
              </a:ext>
            </a:extLst>
          </p:cNvPr>
          <p:cNvSpPr/>
          <p:nvPr/>
        </p:nvSpPr>
        <p:spPr>
          <a:xfrm>
            <a:off x="5101935" y="5233508"/>
            <a:ext cx="5297959" cy="2134199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Mentoring dla niewykwalifikowanych pracowników, którzy zmieniają stanowisko pracy na piecowego lub ciastowego</a:t>
            </a:r>
          </a:p>
        </p:txBody>
      </p:sp>
      <p:sp>
        <p:nvSpPr>
          <p:cNvPr id="18" name="Owal 17">
            <a:extLst>
              <a:ext uri="{FF2B5EF4-FFF2-40B4-BE49-F238E27FC236}">
                <a16:creationId xmlns:a16="http://schemas.microsoft.com/office/drawing/2014/main" id="{5458EF5D-83C0-4D2C-B898-F24EF9FFDC1C}"/>
              </a:ext>
            </a:extLst>
          </p:cNvPr>
          <p:cNvSpPr/>
          <p:nvPr/>
        </p:nvSpPr>
        <p:spPr>
          <a:xfrm>
            <a:off x="5101935" y="1938302"/>
            <a:ext cx="5297959" cy="1730997"/>
          </a:xfrm>
          <a:prstGeom prst="ellipse">
            <a:avLst/>
          </a:prstGeom>
          <a:solidFill>
            <a:srgbClr val="A6D4FF">
              <a:alpha val="50196"/>
            </a:srgbClr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rgbClr val="3A4A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Mechanik w wieku przedemerytalnym mentorem dla 2 młodych pracowników warsztatu samochodowego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DBCD445-898D-4E3A-9AB4-D2860FD79F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" t="2064" r="4115" b="15019"/>
          <a:stretch/>
        </p:blipFill>
        <p:spPr>
          <a:xfrm>
            <a:off x="0" y="1290783"/>
            <a:ext cx="4760230" cy="626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22214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1069245" y="832899"/>
            <a:ext cx="9342594" cy="70351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l-PL" dirty="0"/>
              <a:t>Jak wdrażać zarządzanie wiekiem – czynniki sukcesu</a:t>
            </a: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26</a:t>
            </a:fld>
            <a:endParaRPr/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5316547-B2AC-46F1-971B-8A43E039B95C}"/>
              </a:ext>
            </a:extLst>
          </p:cNvPr>
          <p:cNvSpPr/>
          <p:nvPr/>
        </p:nvSpPr>
        <p:spPr>
          <a:xfrm>
            <a:off x="365696" y="2218621"/>
            <a:ext cx="4788446" cy="20409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01014" hangingPunct="1"/>
            <a:r>
              <a:rPr lang="pl-PL" sz="2000" b="1" kern="1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Uświadomienie szefom, że każde pokolenie ma swoje wartości, oczekiwania i różne podejście do pracy, autorytetów, lojalności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96FA7A94-62A8-4057-9C90-EBA9B1736983}"/>
              </a:ext>
            </a:extLst>
          </p:cNvPr>
          <p:cNvSpPr/>
          <p:nvPr/>
        </p:nvSpPr>
        <p:spPr>
          <a:xfrm>
            <a:off x="5465027" y="2231487"/>
            <a:ext cx="4788445" cy="2015194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01014" hangingPunct="1"/>
            <a:r>
              <a:rPr lang="pl-PL" sz="2000" b="1" kern="1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Pokazanie mocnych stron pracowników z różnych grup wiekowych</a:t>
            </a:r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44C9024D-703E-4698-A0E6-762B4FDCAB81}"/>
              </a:ext>
            </a:extLst>
          </p:cNvPr>
          <p:cNvSpPr/>
          <p:nvPr/>
        </p:nvSpPr>
        <p:spPr>
          <a:xfrm>
            <a:off x="365696" y="4941754"/>
            <a:ext cx="4788446" cy="19065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01014" hangingPunct="1"/>
            <a:r>
              <a:rPr lang="pl-PL" sz="2000" b="1" kern="1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Wskazanie pracodawcom korzyści płynących z zarządzania różnorodnością i wiekiem</a:t>
            </a:r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7296BE37-BCC4-4C26-963A-01EE336E109F}"/>
              </a:ext>
            </a:extLst>
          </p:cNvPr>
          <p:cNvSpPr/>
          <p:nvPr/>
        </p:nvSpPr>
        <p:spPr>
          <a:xfrm>
            <a:off x="5465026" y="4941754"/>
            <a:ext cx="4788446" cy="19065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01014" hangingPunct="1"/>
            <a:r>
              <a:rPr lang="pl-PL" sz="2000" b="1" kern="1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Zainspirowanie pracodawców </a:t>
            </a:r>
            <a:br>
              <a:rPr lang="pl-PL" sz="2000" b="1" kern="1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b="1" kern="1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zmian w procesach zarządczych </a:t>
            </a:r>
            <a:br>
              <a:rPr lang="pl-PL" sz="2000" b="1" kern="1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b="1" kern="12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 uwzględnieniem zarządzania wiekiem</a:t>
            </a:r>
          </a:p>
        </p:txBody>
      </p:sp>
    </p:spTree>
    <p:extLst>
      <p:ext uri="{BB962C8B-B14F-4D97-AF65-F5344CB8AC3E}">
        <p14:creationId xmlns:p14="http://schemas.microsoft.com/office/powerpoint/2010/main" val="701636572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996508" y="535564"/>
            <a:ext cx="9342594" cy="70351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l-PL" dirty="0"/>
              <a:t>Zarządzanie wiekiem – </a:t>
            </a:r>
            <a:r>
              <a:rPr lang="pl-PL" dirty="0">
                <a:highlight>
                  <a:srgbClr val="FFDD00"/>
                </a:highlight>
              </a:rPr>
              <a:t>OFF</a:t>
            </a: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27</a:t>
            </a:fld>
            <a:endParaRPr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83FC0727-4BB4-4D23-8523-30723A078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475" y="1336987"/>
            <a:ext cx="8405750" cy="568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9222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1069245" y="680988"/>
            <a:ext cx="9342594" cy="70351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pl-PL" dirty="0"/>
              <a:t>Zarządzanie wiekiem – </a:t>
            </a:r>
            <a:r>
              <a:rPr lang="pl-PL" dirty="0">
                <a:highlight>
                  <a:srgbClr val="FFDD00"/>
                </a:highlight>
              </a:rPr>
              <a:t>ON</a:t>
            </a: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28</a:t>
            </a:fld>
            <a:endParaRPr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4FE8C3DA-7883-408D-A306-53A1CF634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227" y="1384504"/>
            <a:ext cx="6120245" cy="581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798646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F259543F-5222-41AB-82AA-2A1379F72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50" y="205497"/>
            <a:ext cx="10689550" cy="7126366"/>
          </a:xfrm>
          <a:prstGeom prst="rect">
            <a:avLst/>
          </a:prstGeom>
        </p:spPr>
      </p:pic>
      <p:sp>
        <p:nvSpPr>
          <p:cNvPr id="160" name="Tytuł 4"/>
          <p:cNvSpPr txBox="1">
            <a:spLocks noGrp="1"/>
          </p:cNvSpPr>
          <p:nvPr>
            <p:ph type="title"/>
          </p:nvPr>
        </p:nvSpPr>
        <p:spPr>
          <a:xfrm>
            <a:off x="1025524" y="899835"/>
            <a:ext cx="8643769" cy="624999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/>
            <a:r>
              <a:rPr lang="pl-PL" sz="3100" dirty="0"/>
              <a:t>„Pracownicy – najlepsza inwestycja dla firmy”</a:t>
            </a:r>
            <a:br>
              <a:rPr lang="pl-PL" sz="3100" dirty="0"/>
            </a:br>
            <a:br>
              <a:rPr lang="pl-PL" dirty="0"/>
            </a:br>
            <a:r>
              <a:rPr lang="pl-PL" sz="2000" b="0" dirty="0"/>
              <a:t>E-mail: pni@wup-krakow.pl</a:t>
            </a:r>
            <a:br>
              <a:rPr lang="pl-PL" sz="2000" b="0" dirty="0"/>
            </a:br>
            <a:br>
              <a:rPr lang="pl-PL" sz="2000" b="0" dirty="0"/>
            </a:br>
            <a:r>
              <a:rPr lang="pl-PL" sz="2000" b="0" dirty="0"/>
              <a:t>Tel. 12 619 84 89</a:t>
            </a:r>
            <a:br>
              <a:rPr lang="pl-PL" b="0" dirty="0"/>
            </a:br>
            <a:br>
              <a:rPr lang="pl-PL" dirty="0"/>
            </a:br>
            <a:br>
              <a:rPr lang="pl-PL" dirty="0"/>
            </a:br>
            <a:br>
              <a:rPr lang="pl-PL" dirty="0"/>
            </a:br>
            <a:br>
              <a:rPr lang="pl-PL" dirty="0"/>
            </a:br>
            <a:br>
              <a:rPr lang="pl-PL" dirty="0"/>
            </a:br>
            <a:br>
              <a:rPr lang="pl-PL"/>
            </a:br>
            <a:br>
              <a:rPr lang="pl-PL"/>
            </a:br>
            <a:r>
              <a:rPr lang="pl-PL"/>
              <a:t>https</a:t>
            </a:r>
            <a:r>
              <a:rPr lang="pl-PL" dirty="0"/>
              <a:t>://zarzadzaniewiekiem.pociagdokariery.pl/</a:t>
            </a: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61521290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77771904-66DE-419A-924A-652031ADB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520" y="1205059"/>
            <a:ext cx="9412882" cy="4980522"/>
          </a:xfrm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pl-PL" sz="315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sz="315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58C16AD-7E8F-414D-AB71-9280509B5DD9}"/>
              </a:ext>
            </a:extLst>
          </p:cNvPr>
          <p:cNvSpPr txBox="1"/>
          <p:nvPr/>
        </p:nvSpPr>
        <p:spPr>
          <a:xfrm>
            <a:off x="5576235" y="1512835"/>
            <a:ext cx="4200063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507" indent="-400507"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sz="20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Coraz bardziej widoczny staje się </a:t>
            </a:r>
            <a:r>
              <a:rPr lang="pl-PL" sz="2000" b="1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brak zastępowalności pokoleń</a:t>
            </a:r>
            <a:r>
              <a:rPr lang="pl-PL" sz="20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społeczeństwo się starzeje</a:t>
            </a:r>
          </a:p>
          <a:p>
            <a:pPr marL="400507" indent="-400507">
              <a:buClr>
                <a:srgbClr val="FFDD00"/>
              </a:buClr>
              <a:buFont typeface="Wingdings" panose="05000000000000000000" pitchFamily="2" charset="2"/>
              <a:buChar char="§"/>
            </a:pPr>
            <a:endParaRPr lang="pl-PL" sz="2400" dirty="0">
              <a:solidFill>
                <a:srgbClr val="0020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00507" indent="-400507"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sz="2000" b="1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Zmniejszają się zasoby siły roboczej</a:t>
            </a:r>
            <a:r>
              <a:rPr lang="pl-PL" sz="20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 grozi niedoborem pracowników</a:t>
            </a:r>
          </a:p>
          <a:p>
            <a:pPr marL="400507" indent="-400507">
              <a:buClr>
                <a:srgbClr val="FFDD00"/>
              </a:buClr>
              <a:buFont typeface="Wingdings" panose="05000000000000000000" pitchFamily="2" charset="2"/>
              <a:buChar char="§"/>
            </a:pPr>
            <a:endParaRPr lang="pl-PL" sz="2400" dirty="0">
              <a:solidFill>
                <a:srgbClr val="0020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00507" indent="-400507">
              <a:buClr>
                <a:srgbClr val="FFDD00"/>
              </a:buClr>
              <a:buFont typeface="Wingdings" panose="05000000000000000000" pitchFamily="2" charset="2"/>
              <a:buChar char="§"/>
            </a:pPr>
            <a:r>
              <a:rPr lang="pl-PL" sz="20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Jest </a:t>
            </a:r>
            <a:r>
              <a:rPr lang="pl-PL" sz="2000" b="1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niski poziom świadomości pracodawców</a:t>
            </a:r>
            <a:r>
              <a:rPr lang="pl-PL" sz="2000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na temat zagrożeń związanych ze starzeniem się społeczeństwa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4E142E9-27B0-4382-888C-57BD2949A057}"/>
              </a:ext>
            </a:extLst>
          </p:cNvPr>
          <p:cNvSpPr txBox="1"/>
          <p:nvPr/>
        </p:nvSpPr>
        <p:spPr>
          <a:xfrm>
            <a:off x="980440" y="576497"/>
            <a:ext cx="8719820" cy="4801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876"/>
              </a:spcBef>
            </a:pPr>
            <a:r>
              <a:rPr lang="pl-PL" sz="2800" b="1" dirty="0">
                <a:solidFill>
                  <a:srgbClr val="0020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Dlaczego realizujemy projekt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47459266-8A01-4547-8CA9-4059D64FE11C}"/>
              </a:ext>
            </a:extLst>
          </p:cNvPr>
          <p:cNvSpPr txBox="1"/>
          <p:nvPr/>
        </p:nvSpPr>
        <p:spPr>
          <a:xfrm>
            <a:off x="702560" y="4729100"/>
            <a:ext cx="4505409" cy="2000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400507" marR="0" lvl="0" indent="-400507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  <a:p>
            <a:pPr marL="400507" marR="0" lvl="0" indent="-400507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Priorytetem staje się </a:t>
            </a:r>
            <a:r>
              <a:rPr kumimoji="0" lang="pl-PL" sz="2000" b="1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wydłużenie wieku aktywności zawodowej</a:t>
            </a:r>
            <a: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 – utrzymanie na rynku pracy pracowników, którzy osiągają </a:t>
            </a:r>
            <a:b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</a:br>
            <a:r>
              <a:rPr kumimoji="0" lang="pl-PL" sz="2000" b="0" i="0" u="none" strike="noStrike" kern="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wiek emerytalny</a:t>
            </a:r>
            <a:endParaRPr lang="pl-PL" sz="2000" dirty="0">
              <a:solidFill>
                <a:srgbClr val="002073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5E9ED067-5D65-4214-90E7-E05B060ADA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7" y="1370920"/>
            <a:ext cx="4473671" cy="351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47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Symbol zastępczy obrazu 2"/>
          <p:cNvGrpSpPr/>
          <p:nvPr/>
        </p:nvGrpSpPr>
        <p:grpSpPr>
          <a:xfrm>
            <a:off x="669925" y="0"/>
            <a:ext cx="6835775" cy="4859338"/>
            <a:chOff x="0" y="0"/>
            <a:chExt cx="6835775" cy="4859337"/>
          </a:xfrm>
        </p:grpSpPr>
        <p:sp>
          <p:nvSpPr>
            <p:cNvPr id="149" name="Prostokąt"/>
            <p:cNvSpPr/>
            <p:nvPr/>
          </p:nvSpPr>
          <p:spPr>
            <a:xfrm>
              <a:off x="0" y="0"/>
              <a:ext cx="6835775" cy="4859338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4572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0" name="image23.jpeg" descr="image23.jpeg"/>
            <p:cNvPicPr>
              <a:picLocks noChangeAspect="1"/>
            </p:cNvPicPr>
            <p:nvPr/>
          </p:nvPicPr>
          <p:blipFill>
            <a:blip r:embed="rId2"/>
            <a:srcRect t="3819" b="3819"/>
            <a:stretch>
              <a:fillRect/>
            </a:stretch>
          </p:blipFill>
          <p:spPr>
            <a:xfrm>
              <a:off x="0" y="-1"/>
              <a:ext cx="6835775" cy="48593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2" name="Tytuł 10"/>
          <p:cNvSpPr txBox="1">
            <a:spLocks noGrp="1"/>
          </p:cNvSpPr>
          <p:nvPr>
            <p:ph type="title"/>
          </p:nvPr>
        </p:nvSpPr>
        <p:spPr>
          <a:xfrm>
            <a:off x="3166658" y="5322177"/>
            <a:ext cx="6480177" cy="1320422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Małopolski pociąg do kariery </a:t>
            </a:r>
            <a:br>
              <a:rPr lang="pl-PL" dirty="0"/>
            </a:br>
            <a:r>
              <a:rPr lang="pl-PL" dirty="0"/>
              <a:t>– sezon I</a:t>
            </a:r>
            <a:endParaRPr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ABBAB2C-C240-433A-B543-C789D77902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/>
          <a:stretch/>
        </p:blipFill>
        <p:spPr>
          <a:xfrm>
            <a:off x="593387" y="1"/>
            <a:ext cx="6912313" cy="491374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8344370C-CA50-8843-D8A7-E46953F8D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91771"/>
            <a:ext cx="10680700" cy="6264729"/>
          </a:xfrm>
          <a:prstGeom prst="rect">
            <a:avLst/>
          </a:prstGeom>
          <a:solidFill>
            <a:schemeClr val="accent2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8" name="Tytuł 4">
            <a:extLst>
              <a:ext uri="{FF2B5EF4-FFF2-40B4-BE49-F238E27FC236}">
                <a16:creationId xmlns:a16="http://schemas.microsoft.com/office/drawing/2014/main" id="{D7F1202A-3108-4F55-4168-2DE517C830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4942" y="654147"/>
            <a:ext cx="8607057" cy="44455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pl-PL" sz="3200" dirty="0"/>
              <a:t>Dofinansowanie z UE</a:t>
            </a:r>
            <a:endParaRPr sz="3200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279888C-0981-FC9C-A040-FEF715D92D57}"/>
              </a:ext>
            </a:extLst>
          </p:cNvPr>
          <p:cNvSpPr txBox="1"/>
          <p:nvPr/>
        </p:nvSpPr>
        <p:spPr>
          <a:xfrm>
            <a:off x="516304" y="2323212"/>
            <a:ext cx="9648092" cy="32567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dirty="0">
                <a:solidFill>
                  <a:schemeClr val="tx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  <a:t>Projekt „Małopolski pociąg do kariery – sezon I” realizowany w ramach programu </a:t>
            </a:r>
            <a:br>
              <a:rPr lang="pl-PL" sz="2800" dirty="0">
                <a:solidFill>
                  <a:schemeClr val="tx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</a:br>
            <a:r>
              <a:rPr lang="pl-PL" sz="2800" dirty="0">
                <a:solidFill>
                  <a:schemeClr val="tx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  <a:t>„Fundusze Europejskie dla Małopolski 2021-2027”, </a:t>
            </a:r>
            <a:br>
              <a:rPr lang="pl-PL" sz="2800" dirty="0">
                <a:solidFill>
                  <a:schemeClr val="tx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</a:br>
            <a:r>
              <a:rPr lang="pl-PL" sz="2800" dirty="0">
                <a:solidFill>
                  <a:schemeClr val="tx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  <a:t>jest współfinansowany przez </a:t>
            </a:r>
            <a:r>
              <a:rPr lang="pl-PL" sz="2800" dirty="0">
                <a:solidFill>
                  <a:schemeClr val="tx1"/>
                </a:solidFill>
                <a:highlight>
                  <a:srgbClr val="FFF1B7"/>
                </a:highlight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  <a:t>Unię Europejską </a:t>
            </a:r>
            <a:br>
              <a:rPr lang="pl-PL" sz="2800" dirty="0">
                <a:solidFill>
                  <a:schemeClr val="tx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</a:br>
            <a:r>
              <a:rPr lang="pl-PL" sz="2800" dirty="0">
                <a:solidFill>
                  <a:schemeClr val="tx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  <a:t>ze środków Europejskiego Funduszu Społecznego Plus.</a:t>
            </a:r>
            <a:endParaRPr lang="pl-PL" sz="2800" dirty="0">
              <a:solidFill>
                <a:schemeClr val="tx1"/>
              </a:solidFill>
            </a:endParaRPr>
          </a:p>
        </p:txBody>
      </p:sp>
      <p:pic>
        <p:nvPicPr>
          <p:cNvPr id="5" name="Obraz 4" descr="Fundusze Europejskie">
            <a:extLst>
              <a:ext uri="{FF2B5EF4-FFF2-40B4-BE49-F238E27FC236}">
                <a16:creationId xmlns:a16="http://schemas.microsoft.com/office/drawing/2014/main" id="{F374881A-0097-A1D2-0A37-36B813512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08881"/>
            <a:ext cx="3523809" cy="647619"/>
          </a:xfrm>
          <a:prstGeom prst="rect">
            <a:avLst/>
          </a:prstGeom>
        </p:spPr>
      </p:pic>
      <p:grpSp>
        <p:nvGrpSpPr>
          <p:cNvPr id="3" name="Grupa 2" descr="Zestawienie logotypów zawierające od lewej: znak Fundusze Europejskie dla Małopolski, flaga Rzeczypospolitej Polskiej, flaga Unii Europejskiej z podpisem dofinansowane przez Unię Europejską, logotyp Małopolska.">
            <a:extLst>
              <a:ext uri="{FF2B5EF4-FFF2-40B4-BE49-F238E27FC236}">
                <a16:creationId xmlns:a16="http://schemas.microsoft.com/office/drawing/2014/main" id="{6CEF1C64-08BF-3F2F-7A9B-5A52393FA5BE}"/>
              </a:ext>
            </a:extLst>
          </p:cNvPr>
          <p:cNvGrpSpPr/>
          <p:nvPr/>
        </p:nvGrpSpPr>
        <p:grpSpPr>
          <a:xfrm>
            <a:off x="3523809" y="6908881"/>
            <a:ext cx="7156891" cy="647619"/>
            <a:chOff x="3523809" y="6908881"/>
            <a:chExt cx="7156891" cy="647619"/>
          </a:xfrm>
        </p:grpSpPr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C1791AFF-1AC0-25B5-7C53-B85CE913B7FB}"/>
                </a:ext>
              </a:extLst>
            </p:cNvPr>
            <p:cNvSpPr/>
            <p:nvPr/>
          </p:nvSpPr>
          <p:spPr>
            <a:xfrm>
              <a:off x="3523809" y="6908881"/>
              <a:ext cx="7156891" cy="64761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pic>
          <p:nvPicPr>
            <p:cNvPr id="14" name="Obraz 13">
              <a:extLst>
                <a:ext uri="{FF2B5EF4-FFF2-40B4-BE49-F238E27FC236}">
                  <a16:creationId xmlns:a16="http://schemas.microsoft.com/office/drawing/2014/main" id="{5D7F25FC-3F47-ED8C-1082-2EA834210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61909" y="6995519"/>
              <a:ext cx="7010841" cy="4530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942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ytuł 4">
            <a:extLst>
              <a:ext uri="{FF2B5EF4-FFF2-40B4-BE49-F238E27FC236}">
                <a16:creationId xmlns:a16="http://schemas.microsoft.com/office/drawing/2014/main" id="{D7F1202A-3108-4F55-4168-2DE517C830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44942" y="654147"/>
            <a:ext cx="8607057" cy="44455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pl-PL" sz="3200" dirty="0"/>
              <a:t>Cel projektu</a:t>
            </a:r>
            <a:endParaRPr sz="3200" dirty="0"/>
          </a:p>
        </p:txBody>
      </p:sp>
      <p:pic>
        <p:nvPicPr>
          <p:cNvPr id="20" name="Obraz 19">
            <a:extLst>
              <a:ext uri="{FF2B5EF4-FFF2-40B4-BE49-F238E27FC236}">
                <a16:creationId xmlns:a16="http://schemas.microsoft.com/office/drawing/2014/main" id="{9FCDACD7-A1C8-9875-A612-7C3A44C19C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508" y="1371600"/>
            <a:ext cx="10786208" cy="6271845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E279888C-0981-FC9C-A040-FEF715D92D57}"/>
              </a:ext>
            </a:extLst>
          </p:cNvPr>
          <p:cNvSpPr txBox="1"/>
          <p:nvPr/>
        </p:nvSpPr>
        <p:spPr>
          <a:xfrm>
            <a:off x="516304" y="2891587"/>
            <a:ext cx="9648092" cy="19640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dirty="0">
                <a:solidFill>
                  <a:srgbClr val="FFC000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  <a:t>podnoszenie kompetencji i kwalifikacji </a:t>
            </a:r>
            <a:r>
              <a:rPr lang="pl-PL" sz="2800" dirty="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rPr>
              <a:t>osób dorosłych, które z własnej inicjatywy chcą skorzystać z proponowanego im wsparcia</a:t>
            </a:r>
            <a:endParaRPr lang="pl-PL" sz="2800" dirty="0">
              <a:solidFill>
                <a:schemeClr val="bg1"/>
              </a:solidFill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3B8A9540-A4AE-27E1-BA0C-DB7EC8CC2B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2677" y="7315689"/>
            <a:ext cx="1129323" cy="327757"/>
          </a:xfrm>
          <a:prstGeom prst="rect">
            <a:avLst/>
          </a:prstGeo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51515E8B-75C6-2BD8-ABA8-BA5DE24A9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22474" y="6099733"/>
            <a:ext cx="191328" cy="443532"/>
          </a:xfrm>
          <a:prstGeom prst="rect">
            <a:avLst/>
          </a:prstGeom>
          <a:solidFill>
            <a:srgbClr val="ED49D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303304A5-C942-3599-1EC4-1713A85B98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3358" y="5995690"/>
            <a:ext cx="191327" cy="547575"/>
          </a:xfrm>
          <a:prstGeom prst="rect">
            <a:avLst/>
          </a:prstGeom>
          <a:solidFill>
            <a:srgbClr val="ED49D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ACC9DCDF-B098-C1B8-62FB-C8FD13A84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44686" y="5832842"/>
            <a:ext cx="191328" cy="704116"/>
          </a:xfrm>
          <a:prstGeom prst="rect">
            <a:avLst/>
          </a:prstGeom>
          <a:solidFill>
            <a:srgbClr val="ED49D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1" name="Strzałka: w prawo 10">
            <a:extLst>
              <a:ext uri="{FF2B5EF4-FFF2-40B4-BE49-F238E27FC236}">
                <a16:creationId xmlns:a16="http://schemas.microsoft.com/office/drawing/2014/main" id="{552D97D3-6D0C-F676-A63C-DFA6D653FA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20044562">
            <a:off x="4517189" y="5585589"/>
            <a:ext cx="1023663" cy="312875"/>
          </a:xfrm>
          <a:prstGeom prst="rightArrow">
            <a:avLst/>
          </a:prstGeom>
          <a:solidFill>
            <a:srgbClr val="ED49D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040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4">
            <a:extLst>
              <a:ext uri="{FF2B5EF4-FFF2-40B4-BE49-F238E27FC236}">
                <a16:creationId xmlns:a16="http://schemas.microsoft.com/office/drawing/2014/main" id="{DEEFA823-8680-56F1-161C-4CA41082D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20534" y="1252178"/>
            <a:ext cx="2159080" cy="5142508"/>
            <a:chOff x="2154435" y="2921000"/>
            <a:chExt cx="5715002" cy="9049009"/>
          </a:xfrm>
        </p:grpSpPr>
        <p:sp>
          <p:nvSpPr>
            <p:cNvPr id="21" name="Rounded Rectangle">
              <a:extLst>
                <a:ext uri="{FF2B5EF4-FFF2-40B4-BE49-F238E27FC236}">
                  <a16:creationId xmlns:a16="http://schemas.microsoft.com/office/drawing/2014/main" id="{6728D32E-EA30-F3BF-173C-8DCEDE555C3D}"/>
                </a:ext>
              </a:extLst>
            </p:cNvPr>
            <p:cNvSpPr/>
            <p:nvPr/>
          </p:nvSpPr>
          <p:spPr>
            <a:xfrm>
              <a:off x="2154435" y="2921000"/>
              <a:ext cx="5715002" cy="9049009"/>
            </a:xfrm>
            <a:prstGeom prst="roundRect">
              <a:avLst>
                <a:gd name="adj" fmla="val 2222"/>
              </a:avLst>
            </a:prstGeom>
            <a:solidFill>
              <a:srgbClr val="1F21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17" dirty="0"/>
            </a:p>
          </p:txBody>
        </p:sp>
        <p:sp>
          <p:nvSpPr>
            <p:cNvPr id="22" name="BASIC PACK…">
              <a:extLst>
                <a:ext uri="{FF2B5EF4-FFF2-40B4-BE49-F238E27FC236}">
                  <a16:creationId xmlns:a16="http://schemas.microsoft.com/office/drawing/2014/main" id="{EB124370-72D7-7A3F-598A-AE6E63CE4FD4}"/>
                </a:ext>
              </a:extLst>
            </p:cNvPr>
            <p:cNvSpPr txBox="1"/>
            <p:nvPr/>
          </p:nvSpPr>
          <p:spPr>
            <a:xfrm>
              <a:off x="2607259" y="9139263"/>
              <a:ext cx="5043542" cy="25304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1800">
                  <a:solidFill>
                    <a:srgbClr val="F7F9FF"/>
                  </a:solidFill>
                  <a:latin typeface="Aileron Bold"/>
                  <a:ea typeface="Aileron Bold"/>
                  <a:cs typeface="Aileron Bold"/>
                  <a:sym typeface="Aileron"/>
                </a:defRPr>
              </a:pPr>
              <a:r>
                <a:rPr lang="pl-PL" sz="1600" b="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dorosłe, pracujące, aktywne zawodowe, w tym rolnicy</a:t>
              </a:r>
              <a:endParaRPr lang="en-US" sz="1600" b="0" dirty="0">
                <a:latin typeface="Open Sans Medium" pitchFamily="2" charset="0"/>
                <a:ea typeface="Open Sans Medium" pitchFamily="2" charset="0"/>
                <a:cs typeface="Open Sans Medium" pitchFamily="2" charset="0"/>
              </a:endParaRPr>
            </a:p>
          </p:txBody>
        </p:sp>
        <p:sp>
          <p:nvSpPr>
            <p:cNvPr id="23" name="$20">
              <a:extLst>
                <a:ext uri="{FF2B5EF4-FFF2-40B4-BE49-F238E27FC236}">
                  <a16:creationId xmlns:a16="http://schemas.microsoft.com/office/drawing/2014/main" id="{4AB66D74-BAFE-2D23-2E50-D8CA5A67CBB1}"/>
                </a:ext>
              </a:extLst>
            </p:cNvPr>
            <p:cNvSpPr txBox="1"/>
            <p:nvPr/>
          </p:nvSpPr>
          <p:spPr>
            <a:xfrm>
              <a:off x="2717137" y="8178458"/>
              <a:ext cx="2100330" cy="7353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lnSpc>
                  <a:spcPct val="120000"/>
                </a:lnSpc>
                <a:defRPr sz="5500" b="0">
                  <a:solidFill>
                    <a:srgbClr val="F7F9FF"/>
                  </a:solidFill>
                  <a:latin typeface="Aileron Heavy"/>
                  <a:ea typeface="Aileron Heavy"/>
                  <a:cs typeface="Aileron Heavy"/>
                  <a:sym typeface="Aileron Heavy"/>
                </a:defRPr>
              </a:lvl1pPr>
            </a:lstStyle>
            <a:p>
              <a:r>
                <a:rPr lang="pl-PL" sz="2435" dirty="0">
                  <a:solidFill>
                    <a:srgbClr val="F8B6EF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</a:rPr>
                <a:t>7 630</a:t>
              </a:r>
              <a:endParaRPr sz="2435" dirty="0">
                <a:solidFill>
                  <a:srgbClr val="F8B6EF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endParaRPr>
            </a:p>
          </p:txBody>
        </p:sp>
      </p:grpSp>
      <p:grpSp>
        <p:nvGrpSpPr>
          <p:cNvPr id="24" name="Group 6">
            <a:extLst>
              <a:ext uri="{FF2B5EF4-FFF2-40B4-BE49-F238E27FC236}">
                <a16:creationId xmlns:a16="http://schemas.microsoft.com/office/drawing/2014/main" id="{541D700E-166B-DFFA-2F24-C116A0692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946058" y="1252178"/>
            <a:ext cx="2159079" cy="5142508"/>
            <a:chOff x="9334500" y="2921000"/>
            <a:chExt cx="5715001" cy="7874000"/>
          </a:xfrm>
        </p:grpSpPr>
        <p:sp>
          <p:nvSpPr>
            <p:cNvPr id="25" name="Rounded Rectangle">
              <a:extLst>
                <a:ext uri="{FF2B5EF4-FFF2-40B4-BE49-F238E27FC236}">
                  <a16:creationId xmlns:a16="http://schemas.microsoft.com/office/drawing/2014/main" id="{0656B40E-DD72-9F6C-EEFE-08AED43D9280}"/>
                </a:ext>
              </a:extLst>
            </p:cNvPr>
            <p:cNvSpPr/>
            <p:nvPr/>
          </p:nvSpPr>
          <p:spPr>
            <a:xfrm>
              <a:off x="9334500" y="2921000"/>
              <a:ext cx="5715001" cy="7874000"/>
            </a:xfrm>
            <a:prstGeom prst="roundRect">
              <a:avLst>
                <a:gd name="adj" fmla="val 2222"/>
              </a:avLst>
            </a:prstGeom>
            <a:solidFill>
              <a:srgbClr val="1F21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17"/>
            </a:p>
          </p:txBody>
        </p:sp>
        <p:grpSp>
          <p:nvGrpSpPr>
            <p:cNvPr id="26" name="Group 5">
              <a:extLst>
                <a:ext uri="{FF2B5EF4-FFF2-40B4-BE49-F238E27FC236}">
                  <a16:creationId xmlns:a16="http://schemas.microsoft.com/office/drawing/2014/main" id="{24574B82-C164-4301-FB82-1576B9AFF1E0}"/>
                </a:ext>
              </a:extLst>
            </p:cNvPr>
            <p:cNvGrpSpPr/>
            <p:nvPr/>
          </p:nvGrpSpPr>
          <p:grpSpPr>
            <a:xfrm>
              <a:off x="9897199" y="7495780"/>
              <a:ext cx="4596795" cy="1320838"/>
              <a:chOff x="9897199" y="7495780"/>
              <a:chExt cx="4596795" cy="1320838"/>
            </a:xfrm>
          </p:grpSpPr>
          <p:sp>
            <p:nvSpPr>
              <p:cNvPr id="27" name="BASIC PACK…">
                <a:extLst>
                  <a:ext uri="{FF2B5EF4-FFF2-40B4-BE49-F238E27FC236}">
                    <a16:creationId xmlns:a16="http://schemas.microsoft.com/office/drawing/2014/main" id="{B44A72D1-AC49-FC95-30CA-9960C5EE8AA4}"/>
                  </a:ext>
                </a:extLst>
              </p:cNvPr>
              <p:cNvSpPr txBox="1"/>
              <p:nvPr/>
            </p:nvSpPr>
            <p:spPr>
              <a:xfrm>
                <a:off x="9897202" y="8311294"/>
                <a:ext cx="4596792" cy="5053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/>
              <a:p>
                <a:pPr algn="l">
                  <a:lnSpc>
                    <a:spcPct val="150000"/>
                  </a:lnSpc>
                  <a:defRPr sz="1800">
                    <a:solidFill>
                      <a:srgbClr val="F7F9FF"/>
                    </a:solidFill>
                    <a:latin typeface="Aileron Bold"/>
                    <a:ea typeface="Aileron Bold"/>
                    <a:cs typeface="Aileron Bold"/>
                    <a:sym typeface="Aileron"/>
                  </a:defRPr>
                </a:pPr>
                <a:r>
                  <a:rPr lang="en-US" sz="1600" b="0" dirty="0" err="1">
                    <a:latin typeface="Open Sans Medium" pitchFamily="2" charset="0"/>
                    <a:ea typeface="Open Sans Medium" pitchFamily="2" charset="0"/>
                    <a:cs typeface="Open Sans Medium" pitchFamily="2" charset="0"/>
                  </a:rPr>
                  <a:t>Osoby</a:t>
                </a:r>
                <a:r>
                  <a:rPr lang="en-US" sz="1600" b="0" dirty="0">
                    <a:latin typeface="Open Sans Medium" pitchFamily="2" charset="0"/>
                    <a:ea typeface="Open Sans Medium" pitchFamily="2" charset="0"/>
                    <a:cs typeface="Open Sans Medium" pitchFamily="2" charset="0"/>
                  </a:rPr>
                  <a:t> 50+</a:t>
                </a:r>
              </a:p>
            </p:txBody>
          </p:sp>
          <p:sp>
            <p:nvSpPr>
              <p:cNvPr id="28" name="$40">
                <a:extLst>
                  <a:ext uri="{FF2B5EF4-FFF2-40B4-BE49-F238E27FC236}">
                    <a16:creationId xmlns:a16="http://schemas.microsoft.com/office/drawing/2014/main" id="{E7DDBD2B-14ED-C793-8BE4-BE75B17D875A}"/>
                  </a:ext>
                </a:extLst>
              </p:cNvPr>
              <p:cNvSpPr txBox="1"/>
              <p:nvPr/>
            </p:nvSpPr>
            <p:spPr>
              <a:xfrm>
                <a:off x="9897199" y="7495780"/>
                <a:ext cx="2100331" cy="639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algn="l">
                  <a:lnSpc>
                    <a:spcPct val="120000"/>
                  </a:lnSpc>
                  <a:defRPr sz="5500" b="0">
                    <a:solidFill>
                      <a:srgbClr val="F7F9FF"/>
                    </a:solidFill>
                    <a:latin typeface="Aileron Heavy"/>
                    <a:ea typeface="Aileron Heavy"/>
                    <a:cs typeface="Aileron Heavy"/>
                    <a:sym typeface="Aileron Heavy"/>
                  </a:defRPr>
                </a:lvl1pPr>
              </a:lstStyle>
              <a:p>
                <a:r>
                  <a:rPr lang="pl-PL" sz="2435" dirty="0">
                    <a:solidFill>
                      <a:srgbClr val="F8B6EF"/>
                    </a:solidFill>
                    <a:latin typeface="Open Sans SemiBold" pitchFamily="2" charset="0"/>
                    <a:ea typeface="Open Sans SemiBold" pitchFamily="2" charset="0"/>
                    <a:cs typeface="Open Sans SemiBold" pitchFamily="2" charset="0"/>
                  </a:rPr>
                  <a:t>1 000</a:t>
                </a:r>
                <a:endParaRPr sz="2435" dirty="0">
                  <a:solidFill>
                    <a:srgbClr val="F8B6EF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</a:endParaRPr>
              </a:p>
            </p:txBody>
          </p:sp>
        </p:grpSp>
      </p:grpSp>
      <p:grpSp>
        <p:nvGrpSpPr>
          <p:cNvPr id="29" name="Group 7">
            <a:extLst>
              <a:ext uri="{FF2B5EF4-FFF2-40B4-BE49-F238E27FC236}">
                <a16:creationId xmlns:a16="http://schemas.microsoft.com/office/drawing/2014/main" id="{256422F3-4371-24FC-7C6D-58B8A5D7FC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38036" y="1252177"/>
            <a:ext cx="2159079" cy="5142507"/>
            <a:chOff x="16529011" y="2921000"/>
            <a:chExt cx="5715001" cy="7874000"/>
          </a:xfrm>
        </p:grpSpPr>
        <p:sp>
          <p:nvSpPr>
            <p:cNvPr id="30" name="Rounded Rectangle">
              <a:extLst>
                <a:ext uri="{FF2B5EF4-FFF2-40B4-BE49-F238E27FC236}">
                  <a16:creationId xmlns:a16="http://schemas.microsoft.com/office/drawing/2014/main" id="{8758FA7A-C689-AC0B-DC67-F6BE2C78276B}"/>
                </a:ext>
              </a:extLst>
            </p:cNvPr>
            <p:cNvSpPr/>
            <p:nvPr/>
          </p:nvSpPr>
          <p:spPr>
            <a:xfrm>
              <a:off x="16529011" y="2921000"/>
              <a:ext cx="5715001" cy="7874000"/>
            </a:xfrm>
            <a:prstGeom prst="roundRect">
              <a:avLst>
                <a:gd name="adj" fmla="val 2222"/>
              </a:avLst>
            </a:prstGeom>
            <a:solidFill>
              <a:srgbClr val="1F21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17"/>
            </a:p>
          </p:txBody>
        </p:sp>
        <p:sp>
          <p:nvSpPr>
            <p:cNvPr id="31" name="BASIC PACK…">
              <a:extLst>
                <a:ext uri="{FF2B5EF4-FFF2-40B4-BE49-F238E27FC236}">
                  <a16:creationId xmlns:a16="http://schemas.microsoft.com/office/drawing/2014/main" id="{7CF44B7E-A30B-07C6-448E-7422A6FE09EA}"/>
                </a:ext>
              </a:extLst>
            </p:cNvPr>
            <p:cNvSpPr txBox="1"/>
            <p:nvPr/>
          </p:nvSpPr>
          <p:spPr>
            <a:xfrm>
              <a:off x="17079092" y="8331828"/>
              <a:ext cx="4674271" cy="10708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1800">
                  <a:solidFill>
                    <a:srgbClr val="F7F9FF"/>
                  </a:solidFill>
                  <a:latin typeface="Aileron Bold"/>
                  <a:ea typeface="Aileron Bold"/>
                  <a:cs typeface="Aileron Bold"/>
                  <a:sym typeface="Aileron"/>
                </a:defRPr>
              </a:pPr>
              <a:r>
                <a:rPr lang="pl-PL" sz="1600" b="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Kobiety z niskimi kwalifikacjami</a:t>
              </a:r>
              <a:r>
                <a:rPr sz="1600" b="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.</a:t>
              </a:r>
            </a:p>
          </p:txBody>
        </p:sp>
        <p:sp>
          <p:nvSpPr>
            <p:cNvPr id="32" name="$60">
              <a:extLst>
                <a:ext uri="{FF2B5EF4-FFF2-40B4-BE49-F238E27FC236}">
                  <a16:creationId xmlns:a16="http://schemas.microsoft.com/office/drawing/2014/main" id="{34090F58-430F-85A1-E43D-1D6B72CAC6E2}"/>
                </a:ext>
              </a:extLst>
            </p:cNvPr>
            <p:cNvSpPr txBox="1"/>
            <p:nvPr/>
          </p:nvSpPr>
          <p:spPr>
            <a:xfrm>
              <a:off x="17091713" y="7479716"/>
              <a:ext cx="2100330" cy="6398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lnSpc>
                  <a:spcPct val="120000"/>
                </a:lnSpc>
                <a:defRPr sz="5500" b="0">
                  <a:solidFill>
                    <a:srgbClr val="F7F9FF"/>
                  </a:solidFill>
                  <a:latin typeface="Aileron Heavy"/>
                  <a:ea typeface="Aileron Heavy"/>
                  <a:cs typeface="Aileron Heavy"/>
                  <a:sym typeface="Aileron Heavy"/>
                </a:defRPr>
              </a:lvl1pPr>
            </a:lstStyle>
            <a:p>
              <a:r>
                <a:rPr lang="pl-PL" sz="2435" dirty="0">
                  <a:solidFill>
                    <a:srgbClr val="F8B6EF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</a:rPr>
                <a:t>3 500</a:t>
              </a:r>
              <a:endParaRPr sz="2435" dirty="0">
                <a:solidFill>
                  <a:srgbClr val="F8B6EF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endParaRPr>
            </a:p>
          </p:txBody>
        </p:sp>
      </p:grpSp>
      <p:grpSp>
        <p:nvGrpSpPr>
          <p:cNvPr id="36" name="Group 7">
            <a:extLst>
              <a:ext uri="{FF2B5EF4-FFF2-40B4-BE49-F238E27FC236}">
                <a16:creationId xmlns:a16="http://schemas.microsoft.com/office/drawing/2014/main" id="{3ABB06F3-82CC-48AE-24F7-D5450D0B5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930014" y="1252177"/>
            <a:ext cx="2159079" cy="5142507"/>
            <a:chOff x="16529011" y="2921000"/>
            <a:chExt cx="5715001" cy="7874000"/>
          </a:xfrm>
        </p:grpSpPr>
        <p:sp>
          <p:nvSpPr>
            <p:cNvPr id="37" name="Rounded Rectangle">
              <a:extLst>
                <a:ext uri="{FF2B5EF4-FFF2-40B4-BE49-F238E27FC236}">
                  <a16:creationId xmlns:a16="http://schemas.microsoft.com/office/drawing/2014/main" id="{7DEDD5CB-35AF-283F-09B3-2019C5245AFA}"/>
                </a:ext>
              </a:extLst>
            </p:cNvPr>
            <p:cNvSpPr/>
            <p:nvPr/>
          </p:nvSpPr>
          <p:spPr>
            <a:xfrm>
              <a:off x="16529011" y="2921000"/>
              <a:ext cx="5715001" cy="7874000"/>
            </a:xfrm>
            <a:prstGeom prst="roundRect">
              <a:avLst>
                <a:gd name="adj" fmla="val 2222"/>
              </a:avLst>
            </a:prstGeom>
            <a:solidFill>
              <a:srgbClr val="1F21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17"/>
            </a:p>
          </p:txBody>
        </p:sp>
        <p:sp>
          <p:nvSpPr>
            <p:cNvPr id="38" name="BASIC PACK…">
              <a:extLst>
                <a:ext uri="{FF2B5EF4-FFF2-40B4-BE49-F238E27FC236}">
                  <a16:creationId xmlns:a16="http://schemas.microsoft.com/office/drawing/2014/main" id="{9B611608-0219-2CCC-7871-F913B5656301}"/>
                </a:ext>
              </a:extLst>
            </p:cNvPr>
            <p:cNvSpPr txBox="1"/>
            <p:nvPr/>
          </p:nvSpPr>
          <p:spPr>
            <a:xfrm>
              <a:off x="17091713" y="8331828"/>
              <a:ext cx="4629966" cy="16363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1800">
                  <a:solidFill>
                    <a:srgbClr val="F7F9FF"/>
                  </a:solidFill>
                  <a:latin typeface="Aileron Bold"/>
                  <a:ea typeface="Aileron Bold"/>
                  <a:cs typeface="Aileron Bold"/>
                  <a:sym typeface="Aileron"/>
                </a:defRPr>
              </a:pPr>
              <a:r>
                <a:rPr lang="pl-PL" sz="1600" b="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z niepełnosprawnościami</a:t>
              </a:r>
              <a:endParaRPr sz="1600" b="0" dirty="0">
                <a:latin typeface="Open Sans Medium" pitchFamily="2" charset="0"/>
                <a:ea typeface="Open Sans Medium" pitchFamily="2" charset="0"/>
                <a:cs typeface="Open Sans Medium" pitchFamily="2" charset="0"/>
              </a:endParaRPr>
            </a:p>
          </p:txBody>
        </p:sp>
        <p:sp>
          <p:nvSpPr>
            <p:cNvPr id="39" name="$60">
              <a:extLst>
                <a:ext uri="{FF2B5EF4-FFF2-40B4-BE49-F238E27FC236}">
                  <a16:creationId xmlns:a16="http://schemas.microsoft.com/office/drawing/2014/main" id="{1DE48C8A-D38B-A78F-F25D-58F088785BBC}"/>
                </a:ext>
              </a:extLst>
            </p:cNvPr>
            <p:cNvSpPr txBox="1"/>
            <p:nvPr/>
          </p:nvSpPr>
          <p:spPr>
            <a:xfrm>
              <a:off x="17091713" y="7479716"/>
              <a:ext cx="1412949" cy="6398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lnSpc>
                  <a:spcPct val="120000"/>
                </a:lnSpc>
                <a:defRPr sz="5500" b="0">
                  <a:solidFill>
                    <a:srgbClr val="F7F9FF"/>
                  </a:solidFill>
                  <a:latin typeface="Aileron Heavy"/>
                  <a:ea typeface="Aileron Heavy"/>
                  <a:cs typeface="Aileron Heavy"/>
                  <a:sym typeface="Aileron Heavy"/>
                </a:defRPr>
              </a:lvl1pPr>
            </a:lstStyle>
            <a:p>
              <a:r>
                <a:rPr lang="pl-PL" sz="2435" dirty="0">
                  <a:solidFill>
                    <a:srgbClr val="F8B6EF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</a:rPr>
                <a:t>500</a:t>
              </a:r>
              <a:endParaRPr sz="2435" dirty="0">
                <a:solidFill>
                  <a:srgbClr val="F8B6EF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endParaRPr>
            </a:p>
          </p:txBody>
        </p:sp>
      </p:grpSp>
      <p:sp>
        <p:nvSpPr>
          <p:cNvPr id="41" name="Tytuł 4">
            <a:extLst>
              <a:ext uri="{FF2B5EF4-FFF2-40B4-BE49-F238E27FC236}">
                <a16:creationId xmlns:a16="http://schemas.microsoft.com/office/drawing/2014/main" id="{884CF6B1-DDCF-EEB2-17F4-4578438EF4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2732" y="455335"/>
            <a:ext cx="8629268" cy="530185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Nasi klienci (grupy docelowe)</a:t>
            </a:r>
            <a:endParaRPr dirty="0"/>
          </a:p>
        </p:txBody>
      </p:sp>
      <p:pic>
        <p:nvPicPr>
          <p:cNvPr id="5" name="Obraz 4" descr="młody mężczyzna, magazynier">
            <a:extLst>
              <a:ext uri="{FF2B5EF4-FFF2-40B4-BE49-F238E27FC236}">
                <a16:creationId xmlns:a16="http://schemas.microsoft.com/office/drawing/2014/main" id="{658435A1-D04F-2B6C-A5D0-AEDE0A5DAF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1" t="13690" r="7821" b="14040"/>
          <a:stretch/>
        </p:blipFill>
        <p:spPr>
          <a:xfrm>
            <a:off x="420530" y="1252177"/>
            <a:ext cx="2159080" cy="2751002"/>
          </a:xfrm>
          <a:prstGeom prst="rect">
            <a:avLst/>
          </a:prstGeom>
        </p:spPr>
      </p:pic>
      <p:pic>
        <p:nvPicPr>
          <p:cNvPr id="7" name="Obraz 6" descr="starsza kobieta w kapeuluszu">
            <a:extLst>
              <a:ext uri="{FF2B5EF4-FFF2-40B4-BE49-F238E27FC236}">
                <a16:creationId xmlns:a16="http://schemas.microsoft.com/office/drawing/2014/main" id="{CB8F0A59-1C69-4C37-B7C9-C1E3C0E280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1" t="2694" r="29862" b="14341"/>
          <a:stretch/>
        </p:blipFill>
        <p:spPr>
          <a:xfrm>
            <a:off x="2946054" y="1222303"/>
            <a:ext cx="2159079" cy="2751004"/>
          </a:xfrm>
          <a:prstGeom prst="rect">
            <a:avLst/>
          </a:prstGeom>
        </p:spPr>
      </p:pic>
      <p:pic>
        <p:nvPicPr>
          <p:cNvPr id="3" name="Obraz 2" descr="młoda kobieta w roboczym kombinezonie">
            <a:extLst>
              <a:ext uri="{FF2B5EF4-FFF2-40B4-BE49-F238E27FC236}">
                <a16:creationId xmlns:a16="http://schemas.microsoft.com/office/drawing/2014/main" id="{CC681A05-793D-3013-0467-B553352882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4876" r="17525" b="16805"/>
          <a:stretch/>
        </p:blipFill>
        <p:spPr>
          <a:xfrm>
            <a:off x="5438035" y="1252177"/>
            <a:ext cx="2159079" cy="2721130"/>
          </a:xfrm>
          <a:prstGeom prst="rect">
            <a:avLst/>
          </a:prstGeom>
        </p:spPr>
      </p:pic>
      <p:pic>
        <p:nvPicPr>
          <p:cNvPr id="9" name="Obraz 8" descr="mężczyzna na wózku inwalidzkim">
            <a:extLst>
              <a:ext uri="{FF2B5EF4-FFF2-40B4-BE49-F238E27FC236}">
                <a16:creationId xmlns:a16="http://schemas.microsoft.com/office/drawing/2014/main" id="{CAF76011-307C-4D15-8B5D-341DFFBD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9" t="6686" r="46720" b="3685"/>
          <a:stretch/>
        </p:blipFill>
        <p:spPr>
          <a:xfrm flipH="1">
            <a:off x="7937638" y="1255333"/>
            <a:ext cx="2159081" cy="2751004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CB104821-49BE-32FA-EFD1-E27F8E025379}"/>
              </a:ext>
            </a:extLst>
          </p:cNvPr>
          <p:cNvSpPr txBox="1"/>
          <p:nvPr/>
        </p:nvSpPr>
        <p:spPr>
          <a:xfrm>
            <a:off x="371106" y="6731835"/>
            <a:ext cx="9960417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Łącznie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 </a:t>
            </a:r>
            <a:r>
              <a:rPr kumimoji="0" lang="pl-PL" sz="2000" b="1" i="0" u="none" strike="noStrike" cap="none" spc="0" normalizeH="0" baseline="0" dirty="0">
                <a:ln>
                  <a:noFill/>
                </a:ln>
                <a:solidFill>
                  <a:srgbClr val="CA08A0"/>
                </a:solidFill>
                <a:effectLst/>
                <a:uFillTx/>
                <a:latin typeface="Open Sans ExtraBold" pitchFamily="2" charset="0"/>
                <a:ea typeface="Open Sans ExtraBold" pitchFamily="2" charset="0"/>
                <a:cs typeface="Open Sans ExtraBold" pitchFamily="2" charset="0"/>
                <a:sym typeface="Calibri"/>
              </a:rPr>
              <a:t>12 630 osób, </a:t>
            </a:r>
            <a:r>
              <a:rPr kumimoji="0" lang="pl-PL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związanych z Małopolską </a:t>
            </a:r>
            <a:r>
              <a:rPr kumimoji="0" lang="pl-PL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(poprzez miejsce zamieszkania lub pracy).</a:t>
            </a:r>
          </a:p>
        </p:txBody>
      </p:sp>
    </p:spTree>
    <p:extLst>
      <p:ext uri="{BB962C8B-B14F-4D97-AF65-F5344CB8AC3E}">
        <p14:creationId xmlns:p14="http://schemas.microsoft.com/office/powerpoint/2010/main" val="33116740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7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FF2F2-FAB0-8D5B-A48D-E21C994D3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04E80B75-FB33-8F5E-AA3B-154D2C1E2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44" y="1636930"/>
            <a:ext cx="10680699" cy="5912895"/>
          </a:xfrm>
          <a:prstGeom prst="rect">
            <a:avLst/>
          </a:prstGeom>
          <a:solidFill>
            <a:srgbClr val="0482C4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A5D3006-A1FB-4D6F-757C-2DEA1358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666155"/>
            <a:ext cx="8640382" cy="1080003"/>
          </a:xfrm>
        </p:spPr>
        <p:txBody>
          <a:bodyPr/>
          <a:lstStyle/>
          <a:p>
            <a:r>
              <a:rPr lang="pl-PL" dirty="0"/>
              <a:t>Kto będzie mógł otrzymać dofinansowanie?</a:t>
            </a:r>
          </a:p>
        </p:txBody>
      </p:sp>
      <p:grpSp>
        <p:nvGrpSpPr>
          <p:cNvPr id="30" name="Grupa 29">
            <a:extLst>
              <a:ext uri="{FF2B5EF4-FFF2-40B4-BE49-F238E27FC236}">
                <a16:creationId xmlns:a16="http://schemas.microsoft.com/office/drawing/2014/main" id="{374B21A3-05F6-C00E-5028-76A3902A8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266528" y="1629324"/>
            <a:ext cx="2426444" cy="5912895"/>
            <a:chOff x="8765751" y="1643603"/>
            <a:chExt cx="2426444" cy="5912895"/>
          </a:xfrm>
        </p:grpSpPr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88444F29-BC69-B6E0-8F9D-07F8EE89F63F}"/>
                </a:ext>
              </a:extLst>
            </p:cNvPr>
            <p:cNvSpPr/>
            <p:nvPr/>
          </p:nvSpPr>
          <p:spPr>
            <a:xfrm>
              <a:off x="8765751" y="1643603"/>
              <a:ext cx="2253346" cy="5912895"/>
            </a:xfrm>
            <a:prstGeom prst="rect">
              <a:avLst/>
            </a:prstGeom>
            <a:solidFill>
              <a:srgbClr val="2AA8FE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6" name="Trójkąt prostokątny 15">
              <a:extLst>
                <a:ext uri="{FF2B5EF4-FFF2-40B4-BE49-F238E27FC236}">
                  <a16:creationId xmlns:a16="http://schemas.microsoft.com/office/drawing/2014/main" id="{4629FD2E-F532-E457-4F85-E26CF5E2B2E9}"/>
                </a:ext>
              </a:extLst>
            </p:cNvPr>
            <p:cNvSpPr/>
            <p:nvPr/>
          </p:nvSpPr>
          <p:spPr>
            <a:xfrm rot="13588115">
              <a:off x="10593365" y="2123972"/>
              <a:ext cx="625033" cy="572626"/>
            </a:xfrm>
            <a:prstGeom prst="rtTriangle">
              <a:avLst/>
            </a:prstGeom>
            <a:solidFill>
              <a:srgbClr val="2AA8FE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21" name="pole tekstowe 20">
              <a:extLst>
                <a:ext uri="{FF2B5EF4-FFF2-40B4-BE49-F238E27FC236}">
                  <a16:creationId xmlns:a16="http://schemas.microsoft.com/office/drawing/2014/main" id="{B1D836A5-EA9D-30E0-E799-1E808E13B1AC}"/>
                </a:ext>
              </a:extLst>
            </p:cNvPr>
            <p:cNvSpPr txBox="1"/>
            <p:nvPr/>
          </p:nvSpPr>
          <p:spPr>
            <a:xfrm>
              <a:off x="9018413" y="3707498"/>
              <a:ext cx="1665099" cy="178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pracujące, </a:t>
              </a:r>
            </a:p>
            <a:p>
              <a:endParaRPr lang="pl-PL" sz="2200" dirty="0">
                <a:latin typeface="Open Sans Medium" pitchFamily="2" charset="0"/>
                <a:ea typeface="Open Sans Medium" pitchFamily="2" charset="0"/>
                <a:cs typeface="Open Sans Medium" pitchFamily="2" charset="0"/>
              </a:endParaRPr>
            </a:p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czyli takie, które:</a:t>
              </a:r>
            </a:p>
          </p:txBody>
        </p:sp>
        <p:sp>
          <p:nvSpPr>
            <p:cNvPr id="24" name="pole tekstowe 23">
              <a:extLst>
                <a:ext uri="{FF2B5EF4-FFF2-40B4-BE49-F238E27FC236}">
                  <a16:creationId xmlns:a16="http://schemas.microsoft.com/office/drawing/2014/main" id="{9515B175-4096-3D63-9D50-1208D9746DF9}"/>
                </a:ext>
              </a:extLst>
            </p:cNvPr>
            <p:cNvSpPr txBox="1"/>
            <p:nvPr/>
          </p:nvSpPr>
          <p:spPr>
            <a:xfrm>
              <a:off x="9356368" y="2063132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3.</a:t>
              </a:r>
            </a:p>
          </p:txBody>
        </p:sp>
      </p:grpSp>
      <p:grpSp>
        <p:nvGrpSpPr>
          <p:cNvPr id="29" name="Grupa 28">
            <a:extLst>
              <a:ext uri="{FF2B5EF4-FFF2-40B4-BE49-F238E27FC236}">
                <a16:creationId xmlns:a16="http://schemas.microsoft.com/office/drawing/2014/main" id="{42ECD845-5753-0176-ABB2-843585383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2915009" y="1622649"/>
            <a:ext cx="3939360" cy="5912895"/>
            <a:chOff x="5034099" y="1643604"/>
            <a:chExt cx="3939360" cy="5912895"/>
          </a:xfrm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0D757FE5-CE31-5EDA-8E91-2912799CE135}"/>
                </a:ext>
              </a:extLst>
            </p:cNvPr>
            <p:cNvSpPr/>
            <p:nvPr/>
          </p:nvSpPr>
          <p:spPr>
            <a:xfrm>
              <a:off x="5034099" y="1643604"/>
              <a:ext cx="3731652" cy="5912895"/>
            </a:xfrm>
            <a:prstGeom prst="rect">
              <a:avLst/>
            </a:prstGeom>
            <a:solidFill>
              <a:srgbClr val="09C1FC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5" name="Trójkąt prostokątny 14">
              <a:extLst>
                <a:ext uri="{FF2B5EF4-FFF2-40B4-BE49-F238E27FC236}">
                  <a16:creationId xmlns:a16="http://schemas.microsoft.com/office/drawing/2014/main" id="{25CCA219-1F91-45AC-5C22-4131251D2CDD}"/>
                </a:ext>
              </a:extLst>
            </p:cNvPr>
            <p:cNvSpPr/>
            <p:nvPr/>
          </p:nvSpPr>
          <p:spPr>
            <a:xfrm rot="13588115">
              <a:off x="8374629" y="2123972"/>
              <a:ext cx="625033" cy="572626"/>
            </a:xfrm>
            <a:prstGeom prst="rtTriangle">
              <a:avLst/>
            </a:prstGeom>
            <a:solidFill>
              <a:srgbClr val="09C1FC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CE753631-6584-900F-9152-1D6A61E2CDE8}"/>
                </a:ext>
              </a:extLst>
            </p:cNvPr>
            <p:cNvSpPr txBox="1"/>
            <p:nvPr/>
          </p:nvSpPr>
          <p:spPr>
            <a:xfrm>
              <a:off x="5217190" y="3571153"/>
              <a:ext cx="3402098" cy="36595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pl-PL" sz="20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związane z Małopolską, czyli takie, które wykażą w procesie rekrutacji, że mieszkają w tym regionie (warunek ten będzie potwierdzony oświadczeniem) lub pracują w Małopolsce (na podstawie zaświadczenia)</a:t>
              </a:r>
            </a:p>
          </p:txBody>
        </p:sp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5E23495E-42CD-ACD3-CE5F-D26BC2E2B41C}"/>
                </a:ext>
              </a:extLst>
            </p:cNvPr>
            <p:cNvSpPr txBox="1"/>
            <p:nvPr/>
          </p:nvSpPr>
          <p:spPr>
            <a:xfrm>
              <a:off x="5830261" y="2063131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2.</a:t>
              </a:r>
            </a:p>
          </p:txBody>
        </p:sp>
      </p:grpSp>
      <p:grpSp>
        <p:nvGrpSpPr>
          <p:cNvPr id="28" name="Grupa 27">
            <a:extLst>
              <a:ext uri="{FF2B5EF4-FFF2-40B4-BE49-F238E27FC236}">
                <a16:creationId xmlns:a16="http://schemas.microsoft.com/office/drawing/2014/main" id="{07D4A98F-2919-A57B-40F3-1781BFB67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594858" y="1643605"/>
            <a:ext cx="2487032" cy="5912895"/>
            <a:chOff x="2754775" y="1643605"/>
            <a:chExt cx="2487032" cy="5912895"/>
          </a:xfrm>
        </p:grpSpPr>
        <p:sp>
          <p:nvSpPr>
            <p:cNvPr id="7" name="Prostokąt 6">
              <a:extLst>
                <a:ext uri="{FF2B5EF4-FFF2-40B4-BE49-F238E27FC236}">
                  <a16:creationId xmlns:a16="http://schemas.microsoft.com/office/drawing/2014/main" id="{6FB20251-9808-A323-CFFD-C8DCB50BE4B6}"/>
                </a:ext>
              </a:extLst>
            </p:cNvPr>
            <p:cNvSpPr/>
            <p:nvPr/>
          </p:nvSpPr>
          <p:spPr>
            <a:xfrm>
              <a:off x="2754775" y="1643605"/>
              <a:ext cx="2279324" cy="5912895"/>
            </a:xfrm>
            <a:prstGeom prst="rect">
              <a:avLst/>
            </a:prstGeom>
            <a:solidFill>
              <a:srgbClr val="7BD9F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4" name="Trójkąt prostokątny 13">
              <a:extLst>
                <a:ext uri="{FF2B5EF4-FFF2-40B4-BE49-F238E27FC236}">
                  <a16:creationId xmlns:a16="http://schemas.microsoft.com/office/drawing/2014/main" id="{6E99B957-887C-C5C8-A427-BB00CB7A3A7B}"/>
                </a:ext>
              </a:extLst>
            </p:cNvPr>
            <p:cNvSpPr/>
            <p:nvPr/>
          </p:nvSpPr>
          <p:spPr>
            <a:xfrm rot="13588115">
              <a:off x="4642977" y="2123973"/>
              <a:ext cx="625033" cy="572626"/>
            </a:xfrm>
            <a:prstGeom prst="rtTriangle">
              <a:avLst/>
            </a:prstGeom>
            <a:solidFill>
              <a:srgbClr val="7BD9F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A0928B6B-DFAD-04AA-C1BC-5B0953287884}"/>
                </a:ext>
              </a:extLst>
            </p:cNvPr>
            <p:cNvSpPr txBox="1"/>
            <p:nvPr/>
          </p:nvSpPr>
          <p:spPr>
            <a:xfrm>
              <a:off x="2937867" y="3707273"/>
              <a:ext cx="1949769" cy="76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pełnoletnie</a:t>
              </a:r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BFCB4F72-68F3-1AFE-274F-D83F598F3C4A}"/>
                </a:ext>
              </a:extLst>
            </p:cNvPr>
            <p:cNvSpPr txBox="1"/>
            <p:nvPr/>
          </p:nvSpPr>
          <p:spPr>
            <a:xfrm>
              <a:off x="3385476" y="2063131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1.</a:t>
              </a:r>
            </a:p>
          </p:txBody>
        </p:sp>
      </p:grpSp>
      <p:grpSp>
        <p:nvGrpSpPr>
          <p:cNvPr id="27" name="Grupa 26">
            <a:extLst>
              <a:ext uri="{FF2B5EF4-FFF2-40B4-BE49-F238E27FC236}">
                <a16:creationId xmlns:a16="http://schemas.microsoft.com/office/drawing/2014/main" id="{A61CE895-FD6A-2A08-83A1-BD02A2CD7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2241888" y="1643605"/>
            <a:ext cx="2938977" cy="5912895"/>
            <a:chOff x="8844" y="1630255"/>
            <a:chExt cx="2938977" cy="5912895"/>
          </a:xfrm>
        </p:grpSpPr>
        <p:sp>
          <p:nvSpPr>
            <p:cNvPr id="6" name="Prostokąt 5">
              <a:extLst>
                <a:ext uri="{FF2B5EF4-FFF2-40B4-BE49-F238E27FC236}">
                  <a16:creationId xmlns:a16="http://schemas.microsoft.com/office/drawing/2014/main" id="{65A59720-ED9D-D83A-5604-966BF9065639}"/>
                </a:ext>
              </a:extLst>
            </p:cNvPr>
            <p:cNvSpPr/>
            <p:nvPr/>
          </p:nvSpPr>
          <p:spPr>
            <a:xfrm>
              <a:off x="8844" y="1630255"/>
              <a:ext cx="2754774" cy="5912895"/>
            </a:xfrm>
            <a:prstGeom prst="rect">
              <a:avLst/>
            </a:prstGeom>
            <a:solidFill>
              <a:srgbClr val="ABE7F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3" name="Trójkąt prostokątny 12">
              <a:extLst>
                <a:ext uri="{FF2B5EF4-FFF2-40B4-BE49-F238E27FC236}">
                  <a16:creationId xmlns:a16="http://schemas.microsoft.com/office/drawing/2014/main" id="{C8BC0065-AE6C-F74E-C3E4-7B9A46441B73}"/>
                </a:ext>
              </a:extLst>
            </p:cNvPr>
            <p:cNvSpPr/>
            <p:nvPr/>
          </p:nvSpPr>
          <p:spPr>
            <a:xfrm rot="13588115">
              <a:off x="2348991" y="2123972"/>
              <a:ext cx="625033" cy="572626"/>
            </a:xfrm>
            <a:prstGeom prst="rtTriangle">
              <a:avLst/>
            </a:prstGeom>
            <a:solidFill>
              <a:srgbClr val="ABE7F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39488B43-5A6A-63AD-02C6-B82EB5B1747A}"/>
                </a:ext>
              </a:extLst>
            </p:cNvPr>
            <p:cNvSpPr txBox="1"/>
            <p:nvPr/>
          </p:nvSpPr>
          <p:spPr>
            <a:xfrm>
              <a:off x="243073" y="3999168"/>
              <a:ext cx="2309216" cy="14465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spełniające </a:t>
              </a:r>
              <a:r>
                <a:rPr lang="pl-PL" sz="2200" b="1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łącznie</a:t>
              </a:r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 </a:t>
              </a:r>
              <a:b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</a:br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3 wymogi:</a:t>
              </a:r>
            </a:p>
          </p:txBody>
        </p:sp>
        <p:pic>
          <p:nvPicPr>
            <p:cNvPr id="26" name="Grafika 25" descr="Powszechny dostęp z wypełnieniem pełnym">
              <a:extLst>
                <a:ext uri="{FF2B5EF4-FFF2-40B4-BE49-F238E27FC236}">
                  <a16:creationId xmlns:a16="http://schemas.microsoft.com/office/drawing/2014/main" id="{7ED60C8F-9F00-8FCF-DFCC-C7C298234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5808" y="2301618"/>
              <a:ext cx="1790376" cy="1790376"/>
            </a:xfrm>
            <a:prstGeom prst="rect">
              <a:avLst/>
            </a:prstGeom>
          </p:spPr>
        </p:pic>
      </p:grpSp>
      <p:sp>
        <p:nvSpPr>
          <p:cNvPr id="3" name="pole tekstowe 2">
            <a:extLst>
              <a:ext uri="{FF2B5EF4-FFF2-40B4-BE49-F238E27FC236}">
                <a16:creationId xmlns:a16="http://schemas.microsoft.com/office/drawing/2014/main" id="{52112343-56EB-16D4-45F5-EC5A582EDB75}"/>
              </a:ext>
            </a:extLst>
          </p:cNvPr>
          <p:cNvSpPr txBox="1"/>
          <p:nvPr/>
        </p:nvSpPr>
        <p:spPr>
          <a:xfrm>
            <a:off x="5262880" y="3712857"/>
            <a:ext cx="181864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4800" b="0" i="0" u="none" strike="noStrike" cap="none" spc="0" normalizeH="0" baseline="0" dirty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Open Sans ExtraBold" pitchFamily="2" charset="0"/>
                <a:ea typeface="Open Sans ExtraBold" pitchFamily="2" charset="0"/>
                <a:cs typeface="Open Sans ExtraBold" pitchFamily="2" charset="0"/>
                <a:sym typeface="Calibri"/>
              </a:rPr>
              <a:t>? ? ?</a:t>
            </a:r>
          </a:p>
        </p:txBody>
      </p:sp>
    </p:spTree>
    <p:extLst>
      <p:ext uri="{BB962C8B-B14F-4D97-AF65-F5344CB8AC3E}">
        <p14:creationId xmlns:p14="http://schemas.microsoft.com/office/powerpoint/2010/main" val="220146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57566FC4-5532-F488-62CD-F51748CA9F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44" y="1636930"/>
            <a:ext cx="10680699" cy="5912895"/>
          </a:xfrm>
          <a:prstGeom prst="rect">
            <a:avLst/>
          </a:prstGeom>
          <a:solidFill>
            <a:srgbClr val="0482C4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80BD70A-F342-45AC-A725-7ADE98B23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706795"/>
            <a:ext cx="8640382" cy="1080003"/>
          </a:xfrm>
        </p:spPr>
        <p:txBody>
          <a:bodyPr/>
          <a:lstStyle/>
          <a:p>
            <a:r>
              <a:rPr lang="pl-PL" dirty="0"/>
              <a:t>Kto będzie mógł otrzymać dofinansowanie?</a:t>
            </a:r>
          </a:p>
        </p:txBody>
      </p:sp>
      <p:grpSp>
        <p:nvGrpSpPr>
          <p:cNvPr id="30" name="Grupa 29">
            <a:extLst>
              <a:ext uri="{FF2B5EF4-FFF2-40B4-BE49-F238E27FC236}">
                <a16:creationId xmlns:a16="http://schemas.microsoft.com/office/drawing/2014/main" id="{D6CA5A07-6BA7-91ED-07AD-8674451071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678658" y="1643603"/>
            <a:ext cx="2426444" cy="5912895"/>
            <a:chOff x="8765751" y="1643603"/>
            <a:chExt cx="2426444" cy="5912895"/>
          </a:xfrm>
        </p:grpSpPr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513A7863-7CCE-A751-0202-53BFBD1BB5A2}"/>
                </a:ext>
              </a:extLst>
            </p:cNvPr>
            <p:cNvSpPr/>
            <p:nvPr/>
          </p:nvSpPr>
          <p:spPr>
            <a:xfrm>
              <a:off x="8765751" y="1643603"/>
              <a:ext cx="2253346" cy="5912895"/>
            </a:xfrm>
            <a:prstGeom prst="rect">
              <a:avLst/>
            </a:prstGeom>
            <a:solidFill>
              <a:srgbClr val="2AA8FE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6" name="Trójkąt prostokątny 15">
              <a:extLst>
                <a:ext uri="{FF2B5EF4-FFF2-40B4-BE49-F238E27FC236}">
                  <a16:creationId xmlns:a16="http://schemas.microsoft.com/office/drawing/2014/main" id="{1FA85EF4-4DE6-342A-653F-CE23E562B0C6}"/>
                </a:ext>
              </a:extLst>
            </p:cNvPr>
            <p:cNvSpPr/>
            <p:nvPr/>
          </p:nvSpPr>
          <p:spPr>
            <a:xfrm rot="13588115">
              <a:off x="10593365" y="2123972"/>
              <a:ext cx="625033" cy="572626"/>
            </a:xfrm>
            <a:prstGeom prst="rtTriangle">
              <a:avLst/>
            </a:prstGeom>
            <a:solidFill>
              <a:srgbClr val="2AA8FE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21" name="pole tekstowe 20">
              <a:extLst>
                <a:ext uri="{FF2B5EF4-FFF2-40B4-BE49-F238E27FC236}">
                  <a16:creationId xmlns:a16="http://schemas.microsoft.com/office/drawing/2014/main" id="{AAA482C9-1928-ACFF-40F5-C004DF83EF78}"/>
                </a:ext>
              </a:extLst>
            </p:cNvPr>
            <p:cNvSpPr txBox="1"/>
            <p:nvPr/>
          </p:nvSpPr>
          <p:spPr>
            <a:xfrm>
              <a:off x="9018413" y="3707498"/>
              <a:ext cx="1665099" cy="178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pracujące, </a:t>
              </a:r>
            </a:p>
            <a:p>
              <a:endParaRPr lang="pl-PL" sz="2200" dirty="0">
                <a:latin typeface="Open Sans Medium" pitchFamily="2" charset="0"/>
                <a:ea typeface="Open Sans Medium" pitchFamily="2" charset="0"/>
                <a:cs typeface="Open Sans Medium" pitchFamily="2" charset="0"/>
              </a:endParaRPr>
            </a:p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czyli takie, które:</a:t>
              </a:r>
            </a:p>
          </p:txBody>
        </p:sp>
        <p:sp>
          <p:nvSpPr>
            <p:cNvPr id="24" name="pole tekstowe 23">
              <a:extLst>
                <a:ext uri="{FF2B5EF4-FFF2-40B4-BE49-F238E27FC236}">
                  <a16:creationId xmlns:a16="http://schemas.microsoft.com/office/drawing/2014/main" id="{03E7384E-122D-2773-DD94-05FECE1CF2EE}"/>
                </a:ext>
              </a:extLst>
            </p:cNvPr>
            <p:cNvSpPr txBox="1"/>
            <p:nvPr/>
          </p:nvSpPr>
          <p:spPr>
            <a:xfrm>
              <a:off x="9356368" y="2063132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3.</a:t>
              </a:r>
            </a:p>
          </p:txBody>
        </p:sp>
      </p:grpSp>
      <p:grpSp>
        <p:nvGrpSpPr>
          <p:cNvPr id="29" name="Grupa 28">
            <a:extLst>
              <a:ext uri="{FF2B5EF4-FFF2-40B4-BE49-F238E27FC236}">
                <a16:creationId xmlns:a16="http://schemas.microsoft.com/office/drawing/2014/main" id="{C1FDA4DF-4F22-AB80-0FC2-BBDA675CA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34099" y="1643604"/>
            <a:ext cx="3939360" cy="5912895"/>
            <a:chOff x="5034099" y="1643604"/>
            <a:chExt cx="3939360" cy="5912895"/>
          </a:xfrm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455E5D8D-536A-800E-CD91-FE89E3D203CB}"/>
                </a:ext>
              </a:extLst>
            </p:cNvPr>
            <p:cNvSpPr/>
            <p:nvPr/>
          </p:nvSpPr>
          <p:spPr>
            <a:xfrm>
              <a:off x="5034099" y="1643604"/>
              <a:ext cx="3731652" cy="5912895"/>
            </a:xfrm>
            <a:prstGeom prst="rect">
              <a:avLst/>
            </a:prstGeom>
            <a:solidFill>
              <a:srgbClr val="09C1FC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5" name="Trójkąt prostokątny 14">
              <a:extLst>
                <a:ext uri="{FF2B5EF4-FFF2-40B4-BE49-F238E27FC236}">
                  <a16:creationId xmlns:a16="http://schemas.microsoft.com/office/drawing/2014/main" id="{A4C01190-F1AD-DADB-AEC4-7567BFC29A36}"/>
                </a:ext>
              </a:extLst>
            </p:cNvPr>
            <p:cNvSpPr/>
            <p:nvPr/>
          </p:nvSpPr>
          <p:spPr>
            <a:xfrm rot="13588115">
              <a:off x="8374629" y="2123972"/>
              <a:ext cx="625033" cy="572626"/>
            </a:xfrm>
            <a:prstGeom prst="rtTriangle">
              <a:avLst/>
            </a:prstGeom>
            <a:solidFill>
              <a:srgbClr val="09C1FC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B6749A24-4142-CCE3-03C7-CFE159155702}"/>
                </a:ext>
              </a:extLst>
            </p:cNvPr>
            <p:cNvSpPr txBox="1"/>
            <p:nvPr/>
          </p:nvSpPr>
          <p:spPr>
            <a:xfrm>
              <a:off x="5217190" y="3571153"/>
              <a:ext cx="3402098" cy="36595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pl-PL" sz="20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związane z Małopolską, czyli takie, które wykażą w procesie rekrutacji, że mieszkają w tym regionie (warunek ten będzie potwierdzony oświadczeniem) lub pracują w Małopolsce (na podstawie zaświadczenia)</a:t>
              </a:r>
            </a:p>
          </p:txBody>
        </p:sp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8669DB33-141F-197C-277E-B884E6BC7246}"/>
                </a:ext>
              </a:extLst>
            </p:cNvPr>
            <p:cNvSpPr txBox="1"/>
            <p:nvPr/>
          </p:nvSpPr>
          <p:spPr>
            <a:xfrm>
              <a:off x="5830261" y="2063131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2.</a:t>
              </a:r>
            </a:p>
          </p:txBody>
        </p:sp>
      </p:grpSp>
      <p:grpSp>
        <p:nvGrpSpPr>
          <p:cNvPr id="28" name="Grupa 27">
            <a:extLst>
              <a:ext uri="{FF2B5EF4-FFF2-40B4-BE49-F238E27FC236}">
                <a16:creationId xmlns:a16="http://schemas.microsoft.com/office/drawing/2014/main" id="{2524CC45-5107-6D1C-3E4D-78F22CC2F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754775" y="1643605"/>
            <a:ext cx="2487032" cy="5912895"/>
            <a:chOff x="2754775" y="1643605"/>
            <a:chExt cx="2487032" cy="5912895"/>
          </a:xfrm>
        </p:grpSpPr>
        <p:sp>
          <p:nvSpPr>
            <p:cNvPr id="7" name="Prostokąt 6">
              <a:extLst>
                <a:ext uri="{FF2B5EF4-FFF2-40B4-BE49-F238E27FC236}">
                  <a16:creationId xmlns:a16="http://schemas.microsoft.com/office/drawing/2014/main" id="{0ED859A5-5B84-8513-0D9B-C2352E2F79BD}"/>
                </a:ext>
              </a:extLst>
            </p:cNvPr>
            <p:cNvSpPr/>
            <p:nvPr/>
          </p:nvSpPr>
          <p:spPr>
            <a:xfrm>
              <a:off x="2754775" y="1643605"/>
              <a:ext cx="2279324" cy="5912895"/>
            </a:xfrm>
            <a:prstGeom prst="rect">
              <a:avLst/>
            </a:prstGeom>
            <a:solidFill>
              <a:srgbClr val="7BD9F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4" name="Trójkąt prostokątny 13">
              <a:extLst>
                <a:ext uri="{FF2B5EF4-FFF2-40B4-BE49-F238E27FC236}">
                  <a16:creationId xmlns:a16="http://schemas.microsoft.com/office/drawing/2014/main" id="{FF1D7926-AAA9-3D8F-4A10-F1CCE9437552}"/>
                </a:ext>
              </a:extLst>
            </p:cNvPr>
            <p:cNvSpPr/>
            <p:nvPr/>
          </p:nvSpPr>
          <p:spPr>
            <a:xfrm rot="13588115">
              <a:off x="4642977" y="2123973"/>
              <a:ext cx="625033" cy="572626"/>
            </a:xfrm>
            <a:prstGeom prst="rtTriangle">
              <a:avLst/>
            </a:prstGeom>
            <a:solidFill>
              <a:srgbClr val="7BD9F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5EAF02B5-ECC5-9404-84F1-F24B19218A99}"/>
                </a:ext>
              </a:extLst>
            </p:cNvPr>
            <p:cNvSpPr txBox="1"/>
            <p:nvPr/>
          </p:nvSpPr>
          <p:spPr>
            <a:xfrm>
              <a:off x="2937867" y="3707273"/>
              <a:ext cx="1949769" cy="769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pełnoletnie</a:t>
              </a:r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E797ACA9-140B-B0A7-C22A-7505293AF3DD}"/>
                </a:ext>
              </a:extLst>
            </p:cNvPr>
            <p:cNvSpPr txBox="1"/>
            <p:nvPr/>
          </p:nvSpPr>
          <p:spPr>
            <a:xfrm>
              <a:off x="3385476" y="2063131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1.</a:t>
              </a:r>
            </a:p>
          </p:txBody>
        </p:sp>
      </p:grpSp>
      <p:grpSp>
        <p:nvGrpSpPr>
          <p:cNvPr id="27" name="Grupa 26">
            <a:extLst>
              <a:ext uri="{FF2B5EF4-FFF2-40B4-BE49-F238E27FC236}">
                <a16:creationId xmlns:a16="http://schemas.microsoft.com/office/drawing/2014/main" id="{28FB0CD6-999E-D9AB-251F-7A3293359F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844" y="1630255"/>
            <a:ext cx="2938977" cy="5912895"/>
            <a:chOff x="8844" y="1630255"/>
            <a:chExt cx="2938977" cy="5912895"/>
          </a:xfrm>
        </p:grpSpPr>
        <p:sp>
          <p:nvSpPr>
            <p:cNvPr id="6" name="Prostokąt 5">
              <a:extLst>
                <a:ext uri="{FF2B5EF4-FFF2-40B4-BE49-F238E27FC236}">
                  <a16:creationId xmlns:a16="http://schemas.microsoft.com/office/drawing/2014/main" id="{A52CEBD2-1231-0CB0-B5F7-2DFD9861F134}"/>
                </a:ext>
              </a:extLst>
            </p:cNvPr>
            <p:cNvSpPr/>
            <p:nvPr/>
          </p:nvSpPr>
          <p:spPr>
            <a:xfrm>
              <a:off x="8844" y="1630255"/>
              <a:ext cx="2754774" cy="5912895"/>
            </a:xfrm>
            <a:prstGeom prst="rect">
              <a:avLst/>
            </a:prstGeom>
            <a:solidFill>
              <a:srgbClr val="ABE7F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3" name="Trójkąt prostokątny 12">
              <a:extLst>
                <a:ext uri="{FF2B5EF4-FFF2-40B4-BE49-F238E27FC236}">
                  <a16:creationId xmlns:a16="http://schemas.microsoft.com/office/drawing/2014/main" id="{2B385BF7-1457-AD0D-E183-8C88B81E8925}"/>
                </a:ext>
              </a:extLst>
            </p:cNvPr>
            <p:cNvSpPr/>
            <p:nvPr/>
          </p:nvSpPr>
          <p:spPr>
            <a:xfrm rot="13588115">
              <a:off x="2348991" y="2123972"/>
              <a:ext cx="625033" cy="572626"/>
            </a:xfrm>
            <a:prstGeom prst="rtTriangle">
              <a:avLst/>
            </a:prstGeom>
            <a:solidFill>
              <a:srgbClr val="ABE7F1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EDC2B6CC-65A2-B7EE-50A6-7B582897E272}"/>
                </a:ext>
              </a:extLst>
            </p:cNvPr>
            <p:cNvSpPr txBox="1"/>
            <p:nvPr/>
          </p:nvSpPr>
          <p:spPr>
            <a:xfrm>
              <a:off x="243073" y="3999168"/>
              <a:ext cx="2309216" cy="14465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spełniające </a:t>
              </a:r>
              <a:r>
                <a:rPr lang="pl-PL" sz="2200" b="1" dirty="0">
                  <a:solidFill>
                    <a:srgbClr val="C00000"/>
                  </a:solidFill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łącznie</a:t>
              </a:r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 </a:t>
              </a:r>
              <a:b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</a:br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3 wymogi:</a:t>
              </a:r>
            </a:p>
          </p:txBody>
        </p:sp>
        <p:pic>
          <p:nvPicPr>
            <p:cNvPr id="26" name="Grafika 25" descr="Powszechny dostęp z wypełnieniem pełnym">
              <a:extLst>
                <a:ext uri="{FF2B5EF4-FFF2-40B4-BE49-F238E27FC236}">
                  <a16:creationId xmlns:a16="http://schemas.microsoft.com/office/drawing/2014/main" id="{E659BB5D-34FE-D798-AAD2-AAFE463214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5808" y="2301618"/>
              <a:ext cx="1790376" cy="1790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4514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E4DD1-F3A9-CFDD-88A9-22511B59A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202CC12D-608A-2751-020B-BCC5F5C33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44" y="1636930"/>
            <a:ext cx="10680699" cy="5912895"/>
          </a:xfrm>
          <a:prstGeom prst="rect">
            <a:avLst/>
          </a:prstGeom>
          <a:solidFill>
            <a:srgbClr val="074DA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DB97635-441C-8279-5DA1-DA20EA04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706795"/>
            <a:ext cx="8640382" cy="500525"/>
          </a:xfrm>
        </p:spPr>
        <p:txBody>
          <a:bodyPr/>
          <a:lstStyle/>
          <a:p>
            <a:r>
              <a:rPr lang="pl-PL" dirty="0"/>
              <a:t>Kim są osoby pracujące?</a:t>
            </a:r>
          </a:p>
        </p:txBody>
      </p:sp>
      <p:grpSp>
        <p:nvGrpSpPr>
          <p:cNvPr id="30" name="Grupa 29">
            <a:extLst>
              <a:ext uri="{FF2B5EF4-FFF2-40B4-BE49-F238E27FC236}">
                <a16:creationId xmlns:a16="http://schemas.microsoft.com/office/drawing/2014/main" id="{ABBD2049-48A5-C4A5-7B26-AEDACBCD1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909259" y="1636929"/>
            <a:ext cx="2426444" cy="5912895"/>
            <a:chOff x="8765751" y="1643603"/>
            <a:chExt cx="2426444" cy="5912895"/>
          </a:xfrm>
        </p:grpSpPr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E55F7EF3-25BC-7445-1F58-A4500D4E0710}"/>
                </a:ext>
              </a:extLst>
            </p:cNvPr>
            <p:cNvSpPr/>
            <p:nvPr/>
          </p:nvSpPr>
          <p:spPr>
            <a:xfrm>
              <a:off x="8765751" y="1643603"/>
              <a:ext cx="2253346" cy="5912895"/>
            </a:xfrm>
            <a:prstGeom prst="rect">
              <a:avLst/>
            </a:prstGeom>
            <a:solidFill>
              <a:srgbClr val="2AA8FE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6" name="Trójkąt prostokątny 15">
              <a:extLst>
                <a:ext uri="{FF2B5EF4-FFF2-40B4-BE49-F238E27FC236}">
                  <a16:creationId xmlns:a16="http://schemas.microsoft.com/office/drawing/2014/main" id="{3336FC5C-19F0-FCBA-7716-A81B70F7A4D8}"/>
                </a:ext>
              </a:extLst>
            </p:cNvPr>
            <p:cNvSpPr/>
            <p:nvPr/>
          </p:nvSpPr>
          <p:spPr>
            <a:xfrm rot="13588115">
              <a:off x="10593365" y="2123972"/>
              <a:ext cx="625033" cy="572626"/>
            </a:xfrm>
            <a:prstGeom prst="rtTriangle">
              <a:avLst/>
            </a:prstGeom>
            <a:solidFill>
              <a:srgbClr val="2AA8FE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21" name="pole tekstowe 20">
              <a:extLst>
                <a:ext uri="{FF2B5EF4-FFF2-40B4-BE49-F238E27FC236}">
                  <a16:creationId xmlns:a16="http://schemas.microsoft.com/office/drawing/2014/main" id="{36AA9AFA-BF23-A537-97B3-AFE0C70B2CCB}"/>
                </a:ext>
              </a:extLst>
            </p:cNvPr>
            <p:cNvSpPr txBox="1"/>
            <p:nvPr/>
          </p:nvSpPr>
          <p:spPr>
            <a:xfrm>
              <a:off x="9018413" y="3707498"/>
              <a:ext cx="1665099" cy="178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osoby pracujące, </a:t>
              </a:r>
            </a:p>
            <a:p>
              <a:endParaRPr lang="pl-PL" sz="2200" dirty="0">
                <a:latin typeface="Open Sans Medium" pitchFamily="2" charset="0"/>
                <a:ea typeface="Open Sans Medium" pitchFamily="2" charset="0"/>
                <a:cs typeface="Open Sans Medium" pitchFamily="2" charset="0"/>
              </a:endParaRPr>
            </a:p>
            <a:p>
              <a:r>
                <a:rPr lang="pl-PL" sz="22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czyli takie, które:</a:t>
              </a:r>
            </a:p>
          </p:txBody>
        </p:sp>
        <p:sp>
          <p:nvSpPr>
            <p:cNvPr id="24" name="pole tekstowe 23">
              <a:extLst>
                <a:ext uri="{FF2B5EF4-FFF2-40B4-BE49-F238E27FC236}">
                  <a16:creationId xmlns:a16="http://schemas.microsoft.com/office/drawing/2014/main" id="{2D9A95D2-1281-DE63-47C2-E9817E09251F}"/>
                </a:ext>
              </a:extLst>
            </p:cNvPr>
            <p:cNvSpPr txBox="1"/>
            <p:nvPr/>
          </p:nvSpPr>
          <p:spPr>
            <a:xfrm>
              <a:off x="9356368" y="2063132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3.</a:t>
              </a:r>
            </a:p>
          </p:txBody>
        </p:sp>
      </p:grpSp>
      <p:sp>
        <p:nvSpPr>
          <p:cNvPr id="3" name="pole tekstowe 2">
            <a:extLst>
              <a:ext uri="{FF2B5EF4-FFF2-40B4-BE49-F238E27FC236}">
                <a16:creationId xmlns:a16="http://schemas.microsoft.com/office/drawing/2014/main" id="{6B562080-F096-D591-5112-59F8E58E2651}"/>
              </a:ext>
            </a:extLst>
          </p:cNvPr>
          <p:cNvSpPr txBox="1"/>
          <p:nvPr/>
        </p:nvSpPr>
        <p:spPr>
          <a:xfrm>
            <a:off x="1475438" y="1868154"/>
            <a:ext cx="8879068" cy="28930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są zatrudnione na podstawie stosunku pracy unormowanego w Kodeksie Pracy lub umowy spełniającej przesłanki umowy zlecenia lub umowy o dzieło 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pl-PL" dirty="0">
                <a:solidFill>
                  <a:schemeClr val="bg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l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ub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posiadają obowiązujące powołanie do Terytorialnej Służby Wojskowej,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są aktywnymi członkami Ochotniczej Straży Pożarnej,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są rolnikami ubezpieczonymi w KRUS.</a:t>
            </a:r>
          </a:p>
        </p:txBody>
      </p:sp>
      <p:sp>
        <p:nvSpPr>
          <p:cNvPr id="4" name="Square">
            <a:extLst>
              <a:ext uri="{FF2B5EF4-FFF2-40B4-BE49-F238E27FC236}">
                <a16:creationId xmlns:a16="http://schemas.microsoft.com/office/drawing/2014/main" id="{F3D5D6FB-A36C-9C04-C1C9-2B4F427493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03635" y="2085875"/>
            <a:ext cx="161509" cy="161510"/>
          </a:xfrm>
          <a:prstGeom prst="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17" dirty="0">
              <a:solidFill>
                <a:srgbClr val="ED49D6"/>
              </a:solidFill>
            </a:endParaRPr>
          </a:p>
        </p:txBody>
      </p:sp>
      <p:sp>
        <p:nvSpPr>
          <p:cNvPr id="5" name="Square">
            <a:extLst>
              <a:ext uri="{FF2B5EF4-FFF2-40B4-BE49-F238E27FC236}">
                <a16:creationId xmlns:a16="http://schemas.microsoft.com/office/drawing/2014/main" id="{E11FE3A4-D468-F991-FCCF-01D4C8BA0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2737" y="3548383"/>
            <a:ext cx="161509" cy="161510"/>
          </a:xfrm>
          <a:prstGeom prst="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17" dirty="0">
              <a:solidFill>
                <a:srgbClr val="ED49D6"/>
              </a:solidFill>
            </a:endParaRP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77750BC1-3C6A-287E-063A-F0F90D9913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2737" y="3949703"/>
            <a:ext cx="161509" cy="161510"/>
          </a:xfrm>
          <a:prstGeom prst="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17" dirty="0">
              <a:solidFill>
                <a:srgbClr val="ED49D6"/>
              </a:solidFill>
            </a:endParaRPr>
          </a:p>
        </p:txBody>
      </p:sp>
      <p:sp>
        <p:nvSpPr>
          <p:cNvPr id="11" name="Square">
            <a:extLst>
              <a:ext uri="{FF2B5EF4-FFF2-40B4-BE49-F238E27FC236}">
                <a16:creationId xmlns:a16="http://schemas.microsoft.com/office/drawing/2014/main" id="{F10A21FC-8EBB-3711-9088-66946EECD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2737" y="4357689"/>
            <a:ext cx="161509" cy="161510"/>
          </a:xfrm>
          <a:prstGeom prst="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17" dirty="0">
              <a:solidFill>
                <a:srgbClr val="ED49D6"/>
              </a:solidFill>
            </a:endParaRP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6AFD43E2-DB41-6CC1-8FDE-5A78B05E9209}"/>
              </a:ext>
            </a:extLst>
          </p:cNvPr>
          <p:cNvSpPr txBox="1"/>
          <p:nvPr/>
        </p:nvSpPr>
        <p:spPr>
          <a:xfrm>
            <a:off x="1203635" y="4839863"/>
            <a:ext cx="703493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rgbClr val="FFCCFF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Warunek ten potwierdzany będzie stosownym zaświadczeniem.</a:t>
            </a:r>
            <a:endParaRPr kumimoji="0" lang="pl-PL" sz="1800" b="0" i="0" u="none" strike="noStrike" cap="none" spc="0" normalizeH="0" baseline="0" dirty="0">
              <a:ln>
                <a:noFill/>
              </a:ln>
              <a:solidFill>
                <a:srgbClr val="FFCCFF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1B10B689-6E9F-7130-BD83-4267C91FBC69}"/>
              </a:ext>
            </a:extLst>
          </p:cNvPr>
          <p:cNvSpPr txBox="1"/>
          <p:nvPr/>
        </p:nvSpPr>
        <p:spPr>
          <a:xfrm>
            <a:off x="1203635" y="5422086"/>
            <a:ext cx="8179481" cy="784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Wyjątkiem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 są 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highlight>
                  <a:srgbClr val="0192F6"/>
                </a:highlight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osoby z niepełnosprawnościami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, 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które będą mogły przystąpić do projektu również jako 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osoby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 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niepracujące.</a:t>
            </a:r>
            <a:endParaRPr kumimoji="0" lang="pl-PL" sz="1800" b="0" i="0" u="none" strike="noStrike" cap="none" spc="0" normalizeH="0" baseline="0" dirty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C47CCF5F-AACC-C4D5-C8C5-CBAAB72A9069}"/>
              </a:ext>
            </a:extLst>
          </p:cNvPr>
          <p:cNvSpPr txBox="1"/>
          <p:nvPr/>
        </p:nvSpPr>
        <p:spPr>
          <a:xfrm>
            <a:off x="1203634" y="6306440"/>
            <a:ext cx="7876513" cy="11726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Z dofinansowania 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nie będą 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mogli skorzystać 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192F6"/>
                </a:highlight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przedsiębiorcy</a:t>
            </a: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 </a:t>
            </a:r>
          </a:p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(dotyczy także osób z niepełnosprawnościami), </a:t>
            </a:r>
          </a:p>
          <a:p>
            <a:pPr marL="0" marR="0" indent="0" algn="l" defTabSz="4572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Open Sans Medium" pitchFamily="2" charset="0"/>
                <a:ea typeface="Open Sans Medium" pitchFamily="2" charset="0"/>
                <a:cs typeface="Open Sans Medium" pitchFamily="2" charset="0"/>
                <a:sym typeface="Calibri"/>
              </a:rPr>
              <a:t>ale będzie uruchomiony dedykowany dla nich odrębny system bonowy.</a:t>
            </a:r>
          </a:p>
        </p:txBody>
      </p:sp>
    </p:spTree>
    <p:extLst>
      <p:ext uri="{BB962C8B-B14F-4D97-AF65-F5344CB8AC3E}">
        <p14:creationId xmlns:p14="http://schemas.microsoft.com/office/powerpoint/2010/main" val="5983542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 animBg="1"/>
      <p:bldP spid="3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0FB3F-0A3E-9515-0301-ABE7D7871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EF6D90-A2CF-C312-26B1-CEE85BBB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159" y="341035"/>
            <a:ext cx="8640382" cy="500525"/>
          </a:xfrm>
        </p:spPr>
        <p:txBody>
          <a:bodyPr>
            <a:normAutofit fontScale="90000"/>
          </a:bodyPr>
          <a:lstStyle/>
          <a:p>
            <a:r>
              <a:rPr lang="pl-PL" dirty="0"/>
              <a:t>Zamierzasz korzystać z dofinansowanych bonów szkoleniowych w ramach projektu Małopolski Pociąg do Kariery?</a:t>
            </a:r>
          </a:p>
        </p:txBody>
      </p:sp>
      <p:grpSp>
        <p:nvGrpSpPr>
          <p:cNvPr id="20" name="Grupa 19">
            <a:extLst>
              <a:ext uri="{FF2B5EF4-FFF2-40B4-BE49-F238E27FC236}">
                <a16:creationId xmlns:a16="http://schemas.microsoft.com/office/drawing/2014/main" id="{824B5152-C615-5A7A-197A-19BF9D7C4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798320"/>
            <a:ext cx="10680700" cy="1325030"/>
            <a:chOff x="0" y="1798320"/>
            <a:chExt cx="10680700" cy="1325030"/>
          </a:xfrm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E62AD874-DE70-5E47-53F0-AF34FC29F8B6}"/>
                </a:ext>
              </a:extLst>
            </p:cNvPr>
            <p:cNvSpPr/>
            <p:nvPr/>
          </p:nvSpPr>
          <p:spPr>
            <a:xfrm>
              <a:off x="0" y="1798320"/>
              <a:ext cx="10680700" cy="1325030"/>
            </a:xfrm>
            <a:prstGeom prst="rect">
              <a:avLst/>
            </a:prstGeom>
            <a:solidFill>
              <a:srgbClr val="FFF1B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4" name="pole tekstowe 3">
              <a:extLst>
                <a:ext uri="{FF2B5EF4-FFF2-40B4-BE49-F238E27FC236}">
                  <a16:creationId xmlns:a16="http://schemas.microsoft.com/office/drawing/2014/main" id="{7D2AD262-0240-F4DB-2027-75092027C4BE}"/>
                </a:ext>
              </a:extLst>
            </p:cNvPr>
            <p:cNvSpPr txBox="1"/>
            <p:nvPr/>
          </p:nvSpPr>
          <p:spPr>
            <a:xfrm>
              <a:off x="1686560" y="2048264"/>
              <a:ext cx="8524240" cy="7437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pl-PL" sz="17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Jeżeli nie posiadasz </a:t>
              </a:r>
              <a:r>
                <a:rPr lang="pl-PL" sz="1700" dirty="0">
                  <a:solidFill>
                    <a:srgbClr val="FF0000"/>
                  </a:solidFill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profilu zaufanego</a:t>
              </a:r>
              <a:r>
                <a:rPr lang="pl-PL" sz="17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 – wykorzystaj czas do rekrutacji i załóż profil zaufany </a:t>
              </a:r>
              <a:r>
                <a:rPr lang="pl-PL" sz="1700" u="sng" dirty="0">
                  <a:solidFill>
                    <a:srgbClr val="3366FF"/>
                  </a:solidFill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https://www.gov.pl/web/cyfryzacja/zaloz-profil-zaufany-online </a:t>
              </a:r>
            </a:p>
          </p:txBody>
        </p:sp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50101189-E4F1-3F25-1A97-4D35AE292B51}"/>
                </a:ext>
              </a:extLst>
            </p:cNvPr>
            <p:cNvSpPr/>
            <p:nvPr/>
          </p:nvSpPr>
          <p:spPr>
            <a:xfrm>
              <a:off x="0" y="1798320"/>
              <a:ext cx="1391920" cy="1303983"/>
            </a:xfrm>
            <a:prstGeom prst="rect">
              <a:avLst/>
            </a:prstGeom>
            <a:solidFill>
              <a:srgbClr val="003399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1E247A1B-3988-4759-9F0F-EE1E7CCB2314}"/>
                </a:ext>
              </a:extLst>
            </p:cNvPr>
            <p:cNvSpPr txBox="1"/>
            <p:nvPr/>
          </p:nvSpPr>
          <p:spPr>
            <a:xfrm>
              <a:off x="469900" y="2034813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1.</a:t>
              </a:r>
            </a:p>
          </p:txBody>
        </p:sp>
      </p:grpSp>
      <p:grpSp>
        <p:nvGrpSpPr>
          <p:cNvPr id="21" name="Grupa 20">
            <a:extLst>
              <a:ext uri="{FF2B5EF4-FFF2-40B4-BE49-F238E27FC236}">
                <a16:creationId xmlns:a16="http://schemas.microsoft.com/office/drawing/2014/main" id="{1014FD7B-F8E8-4F6A-9BF2-0676740268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3099379"/>
            <a:ext cx="10680700" cy="1363002"/>
            <a:chOff x="0" y="3099379"/>
            <a:chExt cx="10680700" cy="1363002"/>
          </a:xfrm>
        </p:grpSpPr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51D71289-05EF-CF86-69B6-25C5F8500933}"/>
                </a:ext>
              </a:extLst>
            </p:cNvPr>
            <p:cNvSpPr/>
            <p:nvPr/>
          </p:nvSpPr>
          <p:spPr>
            <a:xfrm>
              <a:off x="0" y="3123350"/>
              <a:ext cx="10680700" cy="13276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5" name="pole tekstowe 4">
              <a:extLst>
                <a:ext uri="{FF2B5EF4-FFF2-40B4-BE49-F238E27FC236}">
                  <a16:creationId xmlns:a16="http://schemas.microsoft.com/office/drawing/2014/main" id="{25A3DB43-494E-4EC4-0A2A-EC32B0CED63A}"/>
                </a:ext>
              </a:extLst>
            </p:cNvPr>
            <p:cNvSpPr txBox="1"/>
            <p:nvPr/>
          </p:nvSpPr>
          <p:spPr>
            <a:xfrm>
              <a:off x="469900" y="3181913"/>
              <a:ext cx="8721090" cy="10838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pl-PL" sz="17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Zastanów się, jakie kompetencje chciałbyś rozwijać korzystając z oferty szkoleniowej i sprawdź, czy ta instytucja szkoleniowa lub uczelnia jest zarejestrowana w </a:t>
              </a:r>
              <a:r>
                <a:rPr lang="pl-PL" sz="1700" dirty="0">
                  <a:solidFill>
                    <a:srgbClr val="FF0000"/>
                  </a:solidFill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Bazie Usług Rozwojowych </a:t>
              </a:r>
              <a:r>
                <a:rPr lang="pl-PL" sz="1700" u="sng" dirty="0">
                  <a:solidFill>
                    <a:srgbClr val="3366FF"/>
                  </a:solidFill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https://uslugirozwojowe.parp.gov.pl</a:t>
              </a:r>
            </a:p>
          </p:txBody>
        </p:sp>
        <p:sp>
          <p:nvSpPr>
            <p:cNvPr id="13" name="Prostokąt 12">
              <a:extLst>
                <a:ext uri="{FF2B5EF4-FFF2-40B4-BE49-F238E27FC236}">
                  <a16:creationId xmlns:a16="http://schemas.microsoft.com/office/drawing/2014/main" id="{E202F4CC-DC7B-6FA3-B88B-D60324EC60DA}"/>
                </a:ext>
              </a:extLst>
            </p:cNvPr>
            <p:cNvSpPr/>
            <p:nvPr/>
          </p:nvSpPr>
          <p:spPr>
            <a:xfrm>
              <a:off x="9265920" y="3099379"/>
              <a:ext cx="1414780" cy="1363002"/>
            </a:xfrm>
            <a:prstGeom prst="rect">
              <a:avLst/>
            </a:prstGeom>
            <a:solidFill>
              <a:srgbClr val="003399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527E38FC-C8F9-F1BD-910C-29FDC5941B9B}"/>
                </a:ext>
              </a:extLst>
            </p:cNvPr>
            <p:cNvSpPr txBox="1"/>
            <p:nvPr/>
          </p:nvSpPr>
          <p:spPr>
            <a:xfrm>
              <a:off x="9660541" y="3267176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2.</a:t>
              </a:r>
            </a:p>
          </p:txBody>
        </p:sp>
      </p:grpSp>
      <p:grpSp>
        <p:nvGrpSpPr>
          <p:cNvPr id="22" name="Grupa 21">
            <a:extLst>
              <a:ext uri="{FF2B5EF4-FFF2-40B4-BE49-F238E27FC236}">
                <a16:creationId xmlns:a16="http://schemas.microsoft.com/office/drawing/2014/main" id="{7D5724FC-2BB4-5FB1-F4A8-FDBF819726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" y="4451022"/>
            <a:ext cx="10680701" cy="1380823"/>
            <a:chOff x="-1" y="4451022"/>
            <a:chExt cx="10680701" cy="1380823"/>
          </a:xfrm>
        </p:grpSpPr>
        <p:sp>
          <p:nvSpPr>
            <p:cNvPr id="10" name="Prostokąt 9">
              <a:extLst>
                <a:ext uri="{FF2B5EF4-FFF2-40B4-BE49-F238E27FC236}">
                  <a16:creationId xmlns:a16="http://schemas.microsoft.com/office/drawing/2014/main" id="{DE34CF81-2BE7-2F1E-A96F-CD710DB8B08C}"/>
                </a:ext>
              </a:extLst>
            </p:cNvPr>
            <p:cNvSpPr/>
            <p:nvPr/>
          </p:nvSpPr>
          <p:spPr>
            <a:xfrm>
              <a:off x="0" y="4451022"/>
              <a:ext cx="10680700" cy="1380823"/>
            </a:xfrm>
            <a:prstGeom prst="rect">
              <a:avLst/>
            </a:prstGeom>
            <a:solidFill>
              <a:srgbClr val="FFF1B7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6" name="pole tekstowe 5">
              <a:extLst>
                <a:ext uri="{FF2B5EF4-FFF2-40B4-BE49-F238E27FC236}">
                  <a16:creationId xmlns:a16="http://schemas.microsoft.com/office/drawing/2014/main" id="{786104D1-1503-8C69-67EB-961187FA66A9}"/>
                </a:ext>
              </a:extLst>
            </p:cNvPr>
            <p:cNvSpPr txBox="1"/>
            <p:nvPr/>
          </p:nvSpPr>
          <p:spPr>
            <a:xfrm>
              <a:off x="1686560" y="4611472"/>
              <a:ext cx="8524240" cy="10838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pl-PL" sz="17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Pomyśl, czy potrzebujesz wsparcia </a:t>
              </a:r>
              <a:r>
                <a:rPr lang="pl-PL" sz="1700" dirty="0">
                  <a:solidFill>
                    <a:srgbClr val="FF0000"/>
                  </a:solidFill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doradcy zawodowego </a:t>
              </a:r>
              <a:r>
                <a:rPr lang="pl-PL" sz="17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w rozwoju swojej kariery zawodowej – pomocy w zaplanowaniu zmiany zawodowej lub pogłębionej analizy swoich zasobów zawodowych.</a:t>
              </a:r>
            </a:p>
          </p:txBody>
        </p:sp>
        <p:sp>
          <p:nvSpPr>
            <p:cNvPr id="14" name="Prostokąt 13">
              <a:extLst>
                <a:ext uri="{FF2B5EF4-FFF2-40B4-BE49-F238E27FC236}">
                  <a16:creationId xmlns:a16="http://schemas.microsoft.com/office/drawing/2014/main" id="{17454998-DE0D-364B-89CC-AABD0D12CABE}"/>
                </a:ext>
              </a:extLst>
            </p:cNvPr>
            <p:cNvSpPr/>
            <p:nvPr/>
          </p:nvSpPr>
          <p:spPr>
            <a:xfrm>
              <a:off x="-1" y="4462381"/>
              <a:ext cx="1391919" cy="1348417"/>
            </a:xfrm>
            <a:prstGeom prst="rect">
              <a:avLst/>
            </a:prstGeom>
            <a:solidFill>
              <a:srgbClr val="003399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26E5D886-4223-C7A8-C5BC-993D8079344D}"/>
                </a:ext>
              </a:extLst>
            </p:cNvPr>
            <p:cNvSpPr txBox="1"/>
            <p:nvPr/>
          </p:nvSpPr>
          <p:spPr>
            <a:xfrm>
              <a:off x="447040" y="4634676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3.</a:t>
              </a:r>
            </a:p>
          </p:txBody>
        </p:sp>
      </p:grpSp>
      <p:grpSp>
        <p:nvGrpSpPr>
          <p:cNvPr id="23" name="Grupa 22">
            <a:extLst>
              <a:ext uri="{FF2B5EF4-FFF2-40B4-BE49-F238E27FC236}">
                <a16:creationId xmlns:a16="http://schemas.microsoft.com/office/drawing/2014/main" id="{D67537B6-721F-0735-C73E-469DA82EF3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5831845"/>
            <a:ext cx="10680700" cy="1724655"/>
            <a:chOff x="0" y="5831845"/>
            <a:chExt cx="10680700" cy="1724655"/>
          </a:xfrm>
        </p:grpSpPr>
        <p:sp>
          <p:nvSpPr>
            <p:cNvPr id="11" name="Prostokąt 10">
              <a:extLst>
                <a:ext uri="{FF2B5EF4-FFF2-40B4-BE49-F238E27FC236}">
                  <a16:creationId xmlns:a16="http://schemas.microsoft.com/office/drawing/2014/main" id="{211CFD9F-A2CC-9321-DD72-5ADF12FC7A4F}"/>
                </a:ext>
              </a:extLst>
            </p:cNvPr>
            <p:cNvSpPr/>
            <p:nvPr/>
          </p:nvSpPr>
          <p:spPr>
            <a:xfrm>
              <a:off x="0" y="5831845"/>
              <a:ext cx="10680700" cy="172465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7" name="pole tekstowe 6">
              <a:extLst>
                <a:ext uri="{FF2B5EF4-FFF2-40B4-BE49-F238E27FC236}">
                  <a16:creationId xmlns:a16="http://schemas.microsoft.com/office/drawing/2014/main" id="{4AE17FCA-D171-479E-F082-5263541C2054}"/>
                </a:ext>
              </a:extLst>
            </p:cNvPr>
            <p:cNvSpPr txBox="1"/>
            <p:nvPr/>
          </p:nvSpPr>
          <p:spPr>
            <a:xfrm>
              <a:off x="469900" y="6193177"/>
              <a:ext cx="8721090" cy="10838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pl-PL" sz="17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Pamiętaj w ramach rekrutacji musisz przedłożyć </a:t>
              </a:r>
              <a:r>
                <a:rPr lang="pl-PL" sz="1700" dirty="0">
                  <a:solidFill>
                    <a:srgbClr val="FF0000"/>
                  </a:solidFill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zaświadczenie potwierdzające zatrudnienie</a:t>
              </a:r>
              <a:r>
                <a:rPr lang="pl-PL" sz="1700" dirty="0">
                  <a:latin typeface="Open Sans Medium" pitchFamily="2" charset="0"/>
                  <a:ea typeface="Open Sans Medium" pitchFamily="2" charset="0"/>
                  <a:cs typeface="Open Sans Medium" pitchFamily="2" charset="0"/>
                </a:rPr>
                <a:t> (opcjonalnie służbę w WOT lub OSP, ubezpieczenie w KRUS, orzeczenie o niepełnosprawności).</a:t>
              </a:r>
            </a:p>
          </p:txBody>
        </p:sp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4C0C9098-D30E-3FB9-C28A-74E7648FB9C5}"/>
                </a:ext>
              </a:extLst>
            </p:cNvPr>
            <p:cNvSpPr/>
            <p:nvPr/>
          </p:nvSpPr>
          <p:spPr>
            <a:xfrm>
              <a:off x="9265920" y="5843204"/>
              <a:ext cx="1414780" cy="1713296"/>
            </a:xfrm>
            <a:prstGeom prst="rect">
              <a:avLst/>
            </a:prstGeom>
            <a:solidFill>
              <a:srgbClr val="003399"/>
            </a:soli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pl-P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C153DCA7-EB5A-8703-DC07-5FAEC054FE01}"/>
                </a:ext>
              </a:extLst>
            </p:cNvPr>
            <p:cNvSpPr txBox="1"/>
            <p:nvPr/>
          </p:nvSpPr>
          <p:spPr>
            <a:xfrm>
              <a:off x="9681023" y="6280516"/>
              <a:ext cx="875977" cy="830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sz="48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Montserrat Medium" pitchFamily="2" charset="-18"/>
                  <a:sym typeface="Calibri"/>
                </a:rPr>
                <a:t>4.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646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ytuł 4">
            <a:extLst>
              <a:ext uri="{FF2B5EF4-FFF2-40B4-BE49-F238E27FC236}">
                <a16:creationId xmlns:a16="http://schemas.microsoft.com/office/drawing/2014/main" id="{B21F71B5-7527-99E4-CDE0-F79AE1C7DF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733" y="435239"/>
            <a:ext cx="9963523" cy="53018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pl-PL" dirty="0"/>
              <a:t>Ścieżka obsługi klienta -  Dofinansowanie na szkolenia</a:t>
            </a:r>
            <a:endParaRPr dirty="0"/>
          </a:p>
        </p:txBody>
      </p:sp>
      <p:pic>
        <p:nvPicPr>
          <p:cNvPr id="7" name="Symbol zastępczy obrazu 6" descr="kolorowy motyl na piramidzie ułożonych kamieni">
            <a:extLst>
              <a:ext uri="{FF2B5EF4-FFF2-40B4-BE49-F238E27FC236}">
                <a16:creationId xmlns:a16="http://schemas.microsoft.com/office/drawing/2014/main" id="{5033BE80-B4A5-F4D7-8B58-F413F464C3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9" r="16549"/>
          <a:stretch>
            <a:fillRect/>
          </a:stretch>
        </p:blipFill>
        <p:spPr>
          <a:xfrm>
            <a:off x="457733" y="1148856"/>
            <a:ext cx="4361917" cy="6036199"/>
          </a:xfrm>
          <a:prstGeom prst="rect">
            <a:avLst/>
          </a:prstGeom>
          <a:solidFill>
            <a:srgbClr val="86B9BC"/>
          </a:solidFill>
        </p:spPr>
      </p:pic>
      <p:sp>
        <p:nvSpPr>
          <p:cNvPr id="8" name="Globally administrate client-focused meta…">
            <a:extLst>
              <a:ext uri="{FF2B5EF4-FFF2-40B4-BE49-F238E27FC236}">
                <a16:creationId xmlns:a16="http://schemas.microsoft.com/office/drawing/2014/main" id="{7D188897-E44B-CA5A-3199-A2CE929DEDC2}"/>
              </a:ext>
            </a:extLst>
          </p:cNvPr>
          <p:cNvSpPr txBox="1"/>
          <p:nvPr/>
        </p:nvSpPr>
        <p:spPr>
          <a:xfrm>
            <a:off x="5679361" y="4285290"/>
            <a:ext cx="3872674" cy="2720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Rodzaje usług: </a:t>
            </a:r>
          </a:p>
          <a:p>
            <a:pPr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      szkolenia</a:t>
            </a:r>
          </a:p>
          <a:p>
            <a:pPr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      studia podyplomowe </a:t>
            </a:r>
          </a:p>
          <a:p>
            <a:pPr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      egzaminy</a:t>
            </a:r>
          </a:p>
          <a:p>
            <a:pPr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      coaching</a:t>
            </a:r>
          </a:p>
          <a:p>
            <a:pPr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      mentoring</a:t>
            </a:r>
            <a:endParaRPr sz="2000" dirty="0">
              <a:solidFill>
                <a:schemeClr val="tx1"/>
              </a:solidFill>
              <a:latin typeface="Open Sans Medium" pitchFamily="2" charset="0"/>
              <a:ea typeface="Open Sans Medium" pitchFamily="2" charset="0"/>
              <a:cs typeface="Open Sans Medium" pitchFamily="2" charset="0"/>
            </a:endParaRPr>
          </a:p>
        </p:txBody>
      </p:sp>
      <p:sp>
        <p:nvSpPr>
          <p:cNvPr id="9" name="OPPORTUNITIES DON’T HAPPEN…">
            <a:extLst>
              <a:ext uri="{FF2B5EF4-FFF2-40B4-BE49-F238E27FC236}">
                <a16:creationId xmlns:a16="http://schemas.microsoft.com/office/drawing/2014/main" id="{C6754382-B1D8-8FF1-4946-144AF695A741}"/>
              </a:ext>
            </a:extLst>
          </p:cNvPr>
          <p:cNvSpPr txBox="1"/>
          <p:nvPr/>
        </p:nvSpPr>
        <p:spPr>
          <a:xfrm>
            <a:off x="5679361" y="1449714"/>
            <a:ext cx="3518935" cy="412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Pakiet bonów </a:t>
            </a:r>
            <a:r>
              <a:rPr lang="pl-PL" sz="2000" dirty="0">
                <a:solidFill>
                  <a:schemeClr val="tx1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335</a:t>
            </a: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 bonów </a:t>
            </a:r>
            <a:endParaRPr sz="2000" dirty="0">
              <a:solidFill>
                <a:schemeClr val="tx1"/>
              </a:solidFill>
              <a:latin typeface="Open Sans Medium" pitchFamily="2" charset="0"/>
              <a:ea typeface="Open Sans Medium" pitchFamily="2" charset="0"/>
              <a:cs typeface="Open Sans Medium" pitchFamily="2" charset="0"/>
            </a:endParaRPr>
          </a:p>
        </p:txBody>
      </p:sp>
      <p:sp>
        <p:nvSpPr>
          <p:cNvPr id="10" name="OPPORTUNITIES DON’T HAPPEN…">
            <a:extLst>
              <a:ext uri="{FF2B5EF4-FFF2-40B4-BE49-F238E27FC236}">
                <a16:creationId xmlns:a16="http://schemas.microsoft.com/office/drawing/2014/main" id="{3CB13EE2-9285-72CE-A4CB-769612DBD7A2}"/>
              </a:ext>
            </a:extLst>
          </p:cNvPr>
          <p:cNvSpPr txBox="1"/>
          <p:nvPr/>
        </p:nvSpPr>
        <p:spPr>
          <a:xfrm>
            <a:off x="5679362" y="2430163"/>
            <a:ext cx="3518934" cy="412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lang="pl-PL" sz="2000" dirty="0">
                <a:solidFill>
                  <a:schemeClr val="tx1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10% </a:t>
            </a: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wkładu własnego</a:t>
            </a:r>
            <a:endParaRPr sz="2000" dirty="0">
              <a:solidFill>
                <a:schemeClr val="tx1"/>
              </a:solidFill>
              <a:latin typeface="Open Sans Medium" pitchFamily="2" charset="0"/>
              <a:ea typeface="Open Sans Medium" pitchFamily="2" charset="0"/>
              <a:cs typeface="Open Sans Medium" pitchFamily="2" charset="0"/>
            </a:endParaRPr>
          </a:p>
        </p:txBody>
      </p:sp>
      <p:sp>
        <p:nvSpPr>
          <p:cNvPr id="11" name="OPPORTUNITIES DON’T HAPPEN…">
            <a:extLst>
              <a:ext uri="{FF2B5EF4-FFF2-40B4-BE49-F238E27FC236}">
                <a16:creationId xmlns:a16="http://schemas.microsoft.com/office/drawing/2014/main" id="{63B1D97F-39C7-5655-BD4D-444363215AC8}"/>
              </a:ext>
            </a:extLst>
          </p:cNvPr>
          <p:cNvSpPr txBox="1"/>
          <p:nvPr/>
        </p:nvSpPr>
        <p:spPr>
          <a:xfrm>
            <a:off x="5679362" y="3483207"/>
            <a:ext cx="3518934" cy="412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lang="pl-PL" sz="2000" dirty="0">
                <a:solidFill>
                  <a:schemeClr val="tx1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5 025 </a:t>
            </a:r>
            <a:r>
              <a:rPr lang="pl-PL" sz="2000" dirty="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rPr>
              <a:t>PLN</a:t>
            </a:r>
            <a:endParaRPr sz="2000" dirty="0">
              <a:solidFill>
                <a:schemeClr val="tx1"/>
              </a:solidFill>
              <a:latin typeface="Open Sans Medium" pitchFamily="2" charset="0"/>
              <a:ea typeface="Open Sans Medium" pitchFamily="2" charset="0"/>
              <a:cs typeface="Open Sans Medium" pitchFamily="2" charset="0"/>
            </a:endParaRP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EAAC543C-D04E-8EAB-B6BD-9608B258B0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07390" y="1313354"/>
            <a:ext cx="818595" cy="739930"/>
            <a:chOff x="14478000" y="3713321"/>
            <a:chExt cx="1016000" cy="1016001"/>
          </a:xfrm>
        </p:grpSpPr>
        <p:sp>
          <p:nvSpPr>
            <p:cNvPr id="13" name="Square">
              <a:extLst>
                <a:ext uri="{FF2B5EF4-FFF2-40B4-BE49-F238E27FC236}">
                  <a16:creationId xmlns:a16="http://schemas.microsoft.com/office/drawing/2014/main" id="{75AC8F03-0BD2-4AC5-6290-44883A7414E2}"/>
                </a:ext>
              </a:extLst>
            </p:cNvPr>
            <p:cNvSpPr/>
            <p:nvPr/>
          </p:nvSpPr>
          <p:spPr>
            <a:xfrm>
              <a:off x="14541500" y="3776821"/>
              <a:ext cx="889000" cy="889001"/>
            </a:xfrm>
            <a:prstGeom prst="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17" dirty="0"/>
            </a:p>
          </p:txBody>
        </p:sp>
        <p:sp>
          <p:nvSpPr>
            <p:cNvPr id="14" name="Square">
              <a:extLst>
                <a:ext uri="{FF2B5EF4-FFF2-40B4-BE49-F238E27FC236}">
                  <a16:creationId xmlns:a16="http://schemas.microsoft.com/office/drawing/2014/main" id="{9325A771-6A66-F97C-7E26-1ED1D66F12CE}"/>
                </a:ext>
              </a:extLst>
            </p:cNvPr>
            <p:cNvSpPr/>
            <p:nvPr/>
          </p:nvSpPr>
          <p:spPr>
            <a:xfrm>
              <a:off x="14478000" y="3713321"/>
              <a:ext cx="1016000" cy="1016001"/>
            </a:xfrm>
            <a:prstGeom prst="rect">
              <a:avLst/>
            </a:prstGeom>
            <a:noFill/>
            <a:ln w="127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17"/>
            </a:p>
          </p:txBody>
        </p:sp>
      </p:grpSp>
      <p:sp>
        <p:nvSpPr>
          <p:cNvPr id="15" name="W">
            <a:extLst>
              <a:ext uri="{FF2B5EF4-FFF2-40B4-BE49-F238E27FC236}">
                <a16:creationId xmlns:a16="http://schemas.microsoft.com/office/drawing/2014/main" id="{8D2D9A59-7ACE-BB28-0389-D2BFA24DE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673746" y="1267109"/>
            <a:ext cx="195379" cy="659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defTabSz="914400">
              <a:lnSpc>
                <a:spcPct val="150000"/>
              </a:lnSpc>
              <a:tabLst>
                <a:tab pos="1384300" algn="l"/>
              </a:tabLst>
              <a:defRPr sz="35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r>
              <a:rPr lang="pl-PL" sz="3200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B</a:t>
            </a:r>
            <a:endParaRPr sz="3200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grpSp>
        <p:nvGrpSpPr>
          <p:cNvPr id="16" name="Group 3">
            <a:extLst>
              <a:ext uri="{FF2B5EF4-FFF2-40B4-BE49-F238E27FC236}">
                <a16:creationId xmlns:a16="http://schemas.microsoft.com/office/drawing/2014/main" id="{9D706706-0E63-BC25-9AAC-D8EB6A08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07390" y="2336005"/>
            <a:ext cx="818595" cy="739929"/>
            <a:chOff x="14478000" y="6350000"/>
            <a:chExt cx="1016000" cy="1016000"/>
          </a:xfrm>
        </p:grpSpPr>
        <p:sp>
          <p:nvSpPr>
            <p:cNvPr id="17" name="Square">
              <a:extLst>
                <a:ext uri="{FF2B5EF4-FFF2-40B4-BE49-F238E27FC236}">
                  <a16:creationId xmlns:a16="http://schemas.microsoft.com/office/drawing/2014/main" id="{951C90C6-151B-C8C7-8DDA-6548574612D7}"/>
                </a:ext>
              </a:extLst>
            </p:cNvPr>
            <p:cNvSpPr/>
            <p:nvPr/>
          </p:nvSpPr>
          <p:spPr>
            <a:xfrm>
              <a:off x="14541500" y="6413499"/>
              <a:ext cx="889000" cy="889001"/>
            </a:xfrm>
            <a:prstGeom prst="rect">
              <a:avLst/>
            </a:prstGeom>
            <a:solidFill>
              <a:srgbClr val="F89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18" name="Square">
              <a:extLst>
                <a:ext uri="{FF2B5EF4-FFF2-40B4-BE49-F238E27FC236}">
                  <a16:creationId xmlns:a16="http://schemas.microsoft.com/office/drawing/2014/main" id="{A91ED63B-A3FC-D97F-1FC8-178B1867E4F8}"/>
                </a:ext>
              </a:extLst>
            </p:cNvPr>
            <p:cNvSpPr/>
            <p:nvPr/>
          </p:nvSpPr>
          <p:spPr>
            <a:xfrm>
              <a:off x="14478000" y="6350000"/>
              <a:ext cx="1016000" cy="1016000"/>
            </a:xfrm>
            <a:prstGeom prst="rect">
              <a:avLst/>
            </a:prstGeom>
            <a:noFill/>
            <a:ln w="127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17"/>
            </a:p>
          </p:txBody>
        </p:sp>
      </p:grpSp>
      <p:sp>
        <p:nvSpPr>
          <p:cNvPr id="19" name="/">
            <a:extLst>
              <a:ext uri="{FF2B5EF4-FFF2-40B4-BE49-F238E27FC236}">
                <a16:creationId xmlns:a16="http://schemas.microsoft.com/office/drawing/2014/main" id="{37CA9BF9-755E-5078-96B9-CBF2044C9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635838" y="2289760"/>
            <a:ext cx="259531" cy="659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defTabSz="914400">
              <a:lnSpc>
                <a:spcPct val="150000"/>
              </a:lnSpc>
              <a:tabLst>
                <a:tab pos="1384300" algn="l"/>
              </a:tabLst>
              <a:defRPr sz="35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r>
              <a:rPr lang="pl-PL" sz="3200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%</a:t>
            </a:r>
            <a:endParaRPr sz="3200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grpSp>
        <p:nvGrpSpPr>
          <p:cNvPr id="20" name="Group 2">
            <a:extLst>
              <a:ext uri="{FF2B5EF4-FFF2-40B4-BE49-F238E27FC236}">
                <a16:creationId xmlns:a16="http://schemas.microsoft.com/office/drawing/2014/main" id="{A982DFD0-C748-B88D-40BB-48932ABF15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07390" y="3337180"/>
            <a:ext cx="818595" cy="739930"/>
            <a:chOff x="14478000" y="8986678"/>
            <a:chExt cx="1016000" cy="1016001"/>
          </a:xfrm>
        </p:grpSpPr>
        <p:sp>
          <p:nvSpPr>
            <p:cNvPr id="21" name="Square">
              <a:extLst>
                <a:ext uri="{FF2B5EF4-FFF2-40B4-BE49-F238E27FC236}">
                  <a16:creationId xmlns:a16="http://schemas.microsoft.com/office/drawing/2014/main" id="{BC43B39C-4EFF-B9D9-A14D-751601197E60}"/>
                </a:ext>
              </a:extLst>
            </p:cNvPr>
            <p:cNvSpPr/>
            <p:nvPr/>
          </p:nvSpPr>
          <p:spPr>
            <a:xfrm>
              <a:off x="14541500" y="9050178"/>
              <a:ext cx="889000" cy="88900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17" dirty="0"/>
            </a:p>
          </p:txBody>
        </p:sp>
        <p:sp>
          <p:nvSpPr>
            <p:cNvPr id="22" name="Square">
              <a:extLst>
                <a:ext uri="{FF2B5EF4-FFF2-40B4-BE49-F238E27FC236}">
                  <a16:creationId xmlns:a16="http://schemas.microsoft.com/office/drawing/2014/main" id="{30B6331A-9209-CB10-66E5-81E2AE7C6EBB}"/>
                </a:ext>
              </a:extLst>
            </p:cNvPr>
            <p:cNvSpPr/>
            <p:nvPr/>
          </p:nvSpPr>
          <p:spPr>
            <a:xfrm>
              <a:off x="14478000" y="8986678"/>
              <a:ext cx="1016000" cy="1016001"/>
            </a:xfrm>
            <a:prstGeom prst="rect">
              <a:avLst/>
            </a:prstGeom>
            <a:noFill/>
            <a:ln w="127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417"/>
            </a:p>
          </p:txBody>
        </p:sp>
      </p:grpSp>
      <p:sp>
        <p:nvSpPr>
          <p:cNvPr id="23" name=",">
            <a:extLst>
              <a:ext uri="{FF2B5EF4-FFF2-40B4-BE49-F238E27FC236}">
                <a16:creationId xmlns:a16="http://schemas.microsoft.com/office/drawing/2014/main" id="{DFEC012B-B845-4374-949B-0327DEF4C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11654" y="3319717"/>
            <a:ext cx="183715" cy="659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 defTabSz="914400">
              <a:lnSpc>
                <a:spcPct val="150000"/>
              </a:lnSpc>
              <a:tabLst>
                <a:tab pos="1384300" algn="l"/>
              </a:tabLst>
              <a:defRPr sz="3500" b="0">
                <a:solidFill>
                  <a:srgbClr val="F7F9FF"/>
                </a:solidFill>
                <a:latin typeface="linea-basic-10"/>
                <a:ea typeface="linea-basic-10"/>
                <a:cs typeface="linea-basic-10"/>
                <a:sym typeface="linea-basic-10"/>
              </a:defRPr>
            </a:lvl1pPr>
          </a:lstStyle>
          <a:p>
            <a:r>
              <a:rPr lang="pl-PL" sz="3200" dirty="0"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$</a:t>
            </a:r>
            <a:endParaRPr sz="3200" dirty="0"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28" name="Square">
            <a:extLst>
              <a:ext uri="{FF2B5EF4-FFF2-40B4-BE49-F238E27FC236}">
                <a16:creationId xmlns:a16="http://schemas.microsoft.com/office/drawing/2014/main" id="{0E71483B-7A0E-8421-6DE9-EE926EDB3E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79360" y="4914870"/>
            <a:ext cx="161509" cy="161510"/>
          </a:xfrm>
          <a:prstGeom prst="rect">
            <a:avLst/>
          </a:prstGeom>
          <a:solidFill>
            <a:srgbClr val="43747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17" dirty="0">
              <a:solidFill>
                <a:srgbClr val="ED49D6"/>
              </a:solidFill>
            </a:endParaRPr>
          </a:p>
        </p:txBody>
      </p:sp>
      <p:sp>
        <p:nvSpPr>
          <p:cNvPr id="29" name="Square">
            <a:extLst>
              <a:ext uri="{FF2B5EF4-FFF2-40B4-BE49-F238E27FC236}">
                <a16:creationId xmlns:a16="http://schemas.microsoft.com/office/drawing/2014/main" id="{2040E12E-83EA-A6A3-1011-CD643F9851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79360" y="5391120"/>
            <a:ext cx="161509" cy="161510"/>
          </a:xfrm>
          <a:prstGeom prst="rect">
            <a:avLst/>
          </a:prstGeom>
          <a:solidFill>
            <a:srgbClr val="43747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17" dirty="0">
              <a:solidFill>
                <a:srgbClr val="ED49D6"/>
              </a:solidFill>
            </a:endParaRPr>
          </a:p>
        </p:txBody>
      </p:sp>
      <p:sp>
        <p:nvSpPr>
          <p:cNvPr id="30" name="Square">
            <a:extLst>
              <a:ext uri="{FF2B5EF4-FFF2-40B4-BE49-F238E27FC236}">
                <a16:creationId xmlns:a16="http://schemas.microsoft.com/office/drawing/2014/main" id="{032324E8-A6BC-FC4E-F1DA-2CC200B05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79360" y="5867370"/>
            <a:ext cx="161509" cy="161510"/>
          </a:xfrm>
          <a:prstGeom prst="rect">
            <a:avLst/>
          </a:prstGeom>
          <a:solidFill>
            <a:srgbClr val="43747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17" dirty="0">
              <a:solidFill>
                <a:srgbClr val="ED49D6"/>
              </a:solidFill>
            </a:endParaRPr>
          </a:p>
        </p:txBody>
      </p:sp>
      <p:sp>
        <p:nvSpPr>
          <p:cNvPr id="31" name="Square">
            <a:extLst>
              <a:ext uri="{FF2B5EF4-FFF2-40B4-BE49-F238E27FC236}">
                <a16:creationId xmlns:a16="http://schemas.microsoft.com/office/drawing/2014/main" id="{28BF8EC8-507B-B298-9980-F8C5F05FF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79359" y="6318783"/>
            <a:ext cx="161509" cy="161510"/>
          </a:xfrm>
          <a:prstGeom prst="rect">
            <a:avLst/>
          </a:prstGeom>
          <a:solidFill>
            <a:srgbClr val="43747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17" dirty="0">
              <a:solidFill>
                <a:srgbClr val="ED49D6"/>
              </a:solidFill>
            </a:endParaRPr>
          </a:p>
        </p:txBody>
      </p:sp>
      <p:sp>
        <p:nvSpPr>
          <p:cNvPr id="32" name="Square">
            <a:extLst>
              <a:ext uri="{FF2B5EF4-FFF2-40B4-BE49-F238E27FC236}">
                <a16:creationId xmlns:a16="http://schemas.microsoft.com/office/drawing/2014/main" id="{68B04342-A82B-D53C-F741-A3E7AB0A62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79358" y="6769983"/>
            <a:ext cx="161509" cy="161510"/>
          </a:xfrm>
          <a:prstGeom prst="rect">
            <a:avLst/>
          </a:prstGeom>
          <a:solidFill>
            <a:srgbClr val="43747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17" dirty="0">
              <a:solidFill>
                <a:srgbClr val="ED49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97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8" grpId="0" animBg="1"/>
      <p:bldP spid="9" grpId="0" animBg="1"/>
      <p:bldP spid="10" grpId="0" animBg="1"/>
      <p:bldP spid="11" grpId="0" animBg="1"/>
      <p:bldP spid="15" grpId="0"/>
      <p:bldP spid="19" grpId="0"/>
      <p:bldP spid="23" grpId="0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AA1CA6B-ABD8-4EA6-8335-F23F9794F0FE}"/>
              </a:ext>
            </a:extLst>
          </p:cNvPr>
          <p:cNvSpPr/>
          <p:nvPr/>
        </p:nvSpPr>
        <p:spPr>
          <a:xfrm>
            <a:off x="2619779" y="4343013"/>
            <a:ext cx="7046128" cy="2914130"/>
          </a:xfrm>
          <a:prstGeom prst="rect">
            <a:avLst/>
          </a:prstGeom>
          <a:solidFill>
            <a:srgbClr val="A6D4FF"/>
          </a:solidFill>
          <a:ln w="12700" cap="flat">
            <a:solidFill>
              <a:srgbClr val="A6D4FF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84B2310-36C7-429D-9A4B-C4789F00ABA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836637" y="5392636"/>
            <a:ext cx="6829269" cy="1864505"/>
          </a:xfrm>
        </p:spPr>
        <p:txBody>
          <a:bodyPr/>
          <a:lstStyle/>
          <a:p>
            <a:r>
              <a:rPr lang="pl-PL" dirty="0"/>
              <a:t>Strona internetowa: </a:t>
            </a:r>
            <a:r>
              <a:rPr lang="pl-PL" dirty="0">
                <a:hlinkClick r:id="rId2"/>
              </a:rPr>
              <a:t>fundusze.malopolska.pl</a:t>
            </a:r>
            <a:endParaRPr lang="pl-PL" dirty="0"/>
          </a:p>
          <a:p>
            <a:r>
              <a:rPr lang="pl-PL" dirty="0"/>
              <a:t>Strona w serwisie Facebook:</a:t>
            </a:r>
            <a:br>
              <a:rPr lang="pl-PL" dirty="0"/>
            </a:br>
            <a:r>
              <a:rPr lang="pl-PL" dirty="0">
                <a:hlinkClick r:id="rId3"/>
              </a:rPr>
              <a:t>fb.com/</a:t>
            </a:r>
            <a:r>
              <a:rPr lang="pl-PL" dirty="0" err="1">
                <a:hlinkClick r:id="rId3"/>
              </a:rPr>
              <a:t>MalopolskaFunduszeEuropejskie</a:t>
            </a:r>
            <a:endParaRPr lang="pl-PL" dirty="0"/>
          </a:p>
          <a:p>
            <a:r>
              <a:rPr lang="pl-PL" dirty="0"/>
              <a:t>Punkty Informacyjne Funduszy Europejskich w Małopolsce</a:t>
            </a:r>
          </a:p>
        </p:txBody>
      </p:sp>
      <p:pic>
        <p:nvPicPr>
          <p:cNvPr id="10" name="Symbol zastępczy obrazu 9">
            <a:extLst>
              <a:ext uri="{FF2B5EF4-FFF2-40B4-BE49-F238E27FC236}">
                <a16:creationId xmlns:a16="http://schemas.microsoft.com/office/drawing/2014/main" id="{B4AB907C-36D9-459A-BCA7-DF8E78B5B503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" r="6650"/>
          <a:stretch>
            <a:fillRect/>
          </a:stretch>
        </p:blipFill>
        <p:spPr>
          <a:xfrm>
            <a:off x="0" y="0"/>
            <a:ext cx="6579003" cy="5063104"/>
          </a:xfr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DBAB7A3-35DC-4B21-878C-014F6DF18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0350" y="899835"/>
            <a:ext cx="4325556" cy="1088572"/>
          </a:xfrm>
          <a:solidFill>
            <a:srgbClr val="FFDD00"/>
          </a:solidFill>
        </p:spPr>
        <p:txBody>
          <a:bodyPr lIns="180000" anchor="ctr">
            <a:normAutofit/>
          </a:bodyPr>
          <a:lstStyle/>
          <a:p>
            <a:r>
              <a:rPr lang="pl-PL" dirty="0"/>
              <a:t>Fundusze Europejskie </a:t>
            </a:r>
            <a:br>
              <a:rPr lang="pl-PL" dirty="0"/>
            </a:br>
            <a:r>
              <a:rPr lang="pl-PL" dirty="0"/>
              <a:t>dla Małopolski</a:t>
            </a:r>
          </a:p>
        </p:txBody>
      </p:sp>
      <p:pic>
        <p:nvPicPr>
          <p:cNvPr id="11" name="Obraz 6" descr="Obraz 6">
            <a:extLst>
              <a:ext uri="{FF2B5EF4-FFF2-40B4-BE49-F238E27FC236}">
                <a16:creationId xmlns:a16="http://schemas.microsoft.com/office/drawing/2014/main" id="{3EE26774-5234-4F6C-8D0F-D9955D5063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9778" y="4343013"/>
            <a:ext cx="3959225" cy="72009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4445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5346095" y="704002"/>
            <a:ext cx="4320001" cy="108000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Zarządzanie wiekiem </a:t>
            </a:r>
            <a:br>
              <a:rPr lang="pl-PL" dirty="0"/>
            </a:br>
            <a:r>
              <a:rPr lang="pl-PL" dirty="0"/>
              <a:t>i różnorodnością</a:t>
            </a:r>
            <a:endParaRPr dirty="0"/>
          </a:p>
        </p:txBody>
      </p:sp>
      <p:sp>
        <p:nvSpPr>
          <p:cNvPr id="188" name="Symbol zastępczy zawartości 2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Zakłada jak najefektywniejsze wykorzystanie przez pracodawcę wiedzy </a:t>
            </a:r>
            <a:b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i doświadczenia pracowników:</a:t>
            </a:r>
          </a:p>
          <a:p>
            <a:pPr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w różnym wieku,</a:t>
            </a:r>
          </a:p>
          <a:p>
            <a:pPr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z różnymi kompetencjami,</a:t>
            </a:r>
          </a:p>
          <a:p>
            <a:pPr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w różnej sytuacji życiowej. </a:t>
            </a:r>
          </a:p>
          <a:p>
            <a:pPr marL="0" indent="0">
              <a:buNone/>
            </a:pPr>
            <a:endParaRPr lang="pl-PL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Jego głównym celem jest stworzenie </a:t>
            </a:r>
            <a:b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takiego środowiska pracy, w którym </a:t>
            </a:r>
            <a:b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każda zatrudniona osoba czuje się </a:t>
            </a:r>
            <a:b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pl-PL" b="1" dirty="0">
                <a:solidFill>
                  <a:srgbClr val="002060"/>
                </a:solidFill>
                <a:cs typeface="Arial" panose="020B0604020202020204" pitchFamily="34" charset="0"/>
              </a:rPr>
              <a:t>szanowana i doceniona,</a:t>
            </a: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 dzięki czemu </a:t>
            </a:r>
            <a:b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pl-PL" b="1" dirty="0">
                <a:solidFill>
                  <a:srgbClr val="002060"/>
                </a:solidFill>
                <a:cs typeface="Arial" panose="020B0604020202020204" pitchFamily="34" charset="0"/>
              </a:rPr>
              <a:t>w pełni wykorzystuje swój potencjał. </a:t>
            </a:r>
          </a:p>
          <a:p>
            <a:pPr marL="0" indent="0">
              <a:buClr>
                <a:schemeClr val="accent1"/>
              </a:buClr>
              <a:buNone/>
            </a:pPr>
            <a:endParaRPr dirty="0"/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6917FFD5-8AF1-4BE0-9EDC-85B573D51D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42"/>
          <a:stretch/>
        </p:blipFill>
        <p:spPr>
          <a:xfrm>
            <a:off x="0" y="549122"/>
            <a:ext cx="4914900" cy="65607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B7CACC43-651F-4D9C-857A-F280CBE8A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Dziękujemy za uwagę.</a:t>
            </a:r>
          </a:p>
        </p:txBody>
      </p:sp>
      <p:pic>
        <p:nvPicPr>
          <p:cNvPr id="10" name="Sequence 01_4">
            <a:hlinkClick r:id="" action="ppaction://media"/>
            <a:extLst>
              <a:ext uri="{FF2B5EF4-FFF2-40B4-BE49-F238E27FC236}">
                <a16:creationId xmlns:a16="http://schemas.microsoft.com/office/drawing/2014/main" id="{18A992B1-E480-44EA-987E-B0E35AB819C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-1" b="811"/>
          <a:stretch/>
        </p:blipFill>
        <p:spPr>
          <a:xfrm>
            <a:off x="0" y="0"/>
            <a:ext cx="6839462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462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ytuł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l-PL" dirty="0"/>
              <a:t>Cel projektu</a:t>
            </a:r>
            <a:endParaRPr dirty="0"/>
          </a:p>
        </p:txBody>
      </p:sp>
      <p:sp>
        <p:nvSpPr>
          <p:cNvPr id="161" name="Symbol zastępczy zawartości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Wsparcie pracodawców w opracowaniu i wdrażaniu w firmach rozwiązań z zakresu zarządzania różnorodnością, w tym z zakresu zarządzania wiekiem, </a:t>
            </a:r>
            <a:br>
              <a:rPr lang="pl-PL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które pozwolą im m.in.: </a:t>
            </a:r>
          </a:p>
          <a:p>
            <a:pPr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usprawnić rekrutację i zmniejszyć rotację, </a:t>
            </a:r>
          </a:p>
          <a:p>
            <a:pPr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poprawić warunki pracy i współpracę w zespołach wielopokoleniowych, </a:t>
            </a:r>
          </a:p>
          <a:p>
            <a:pPr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zwiększyć motywację i efektywność pracowników.</a:t>
            </a:r>
          </a:p>
          <a:p>
            <a:pPr marL="0" indent="0">
              <a:buNone/>
            </a:pPr>
            <a:endParaRPr lang="pl-PL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pl-PL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pl-PL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Umożliwią pracodawcy elastyczne reagowanie na zmiany zachodzące na rynku </a:t>
            </a:r>
            <a:r>
              <a:rPr lang="pl-PL">
                <a:solidFill>
                  <a:schemeClr val="accent1">
                    <a:lumMod val="75000"/>
                  </a:schemeClr>
                </a:solidFill>
              </a:rPr>
              <a:t>pracy </a:t>
            </a:r>
            <a:br>
              <a:rPr lang="pl-PL">
                <a:solidFill>
                  <a:schemeClr val="accent1">
                    <a:lumMod val="75000"/>
                  </a:schemeClr>
                </a:solidFill>
              </a:rPr>
            </a:br>
            <a:r>
              <a:rPr lang="pl-PL">
                <a:solidFill>
                  <a:schemeClr val="accent1">
                    <a:lumMod val="75000"/>
                  </a:schemeClr>
                </a:solidFill>
              </a:rPr>
              <a:t>i </a:t>
            </a:r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przyczynią się do utrzymania pracowników.</a:t>
            </a:r>
          </a:p>
        </p:txBody>
      </p:sp>
      <p:sp>
        <p:nvSpPr>
          <p:cNvPr id="4" name="Strzałka: w dół 3">
            <a:extLst>
              <a:ext uri="{FF2B5EF4-FFF2-40B4-BE49-F238E27FC236}">
                <a16:creationId xmlns:a16="http://schemas.microsoft.com/office/drawing/2014/main" id="{1E48D7B4-E452-420D-A4A6-8528D719B947}"/>
              </a:ext>
            </a:extLst>
          </p:cNvPr>
          <p:cNvSpPr/>
          <p:nvPr/>
        </p:nvSpPr>
        <p:spPr>
          <a:xfrm>
            <a:off x="4930092" y="4597489"/>
            <a:ext cx="820516" cy="795331"/>
          </a:xfrm>
          <a:prstGeom prst="downArrow">
            <a:avLst/>
          </a:prstGeom>
          <a:solidFill>
            <a:schemeClr val="accent3"/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C0F8CA2-688D-44CF-9CAB-F79CDDB90A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543" y="40209"/>
            <a:ext cx="3266158" cy="204134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ytuł 1"/>
          <p:cNvSpPr txBox="1">
            <a:spLocks noGrp="1"/>
          </p:cNvSpPr>
          <p:nvPr>
            <p:ph type="title"/>
          </p:nvPr>
        </p:nvSpPr>
        <p:spPr>
          <a:xfrm>
            <a:off x="5334796" y="627460"/>
            <a:ext cx="4477645" cy="108000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Ogólne informacje </a:t>
            </a:r>
            <a:br>
              <a:rPr lang="pl-PL" dirty="0"/>
            </a:br>
            <a:r>
              <a:rPr lang="pl-PL" dirty="0"/>
              <a:t>o projekcie</a:t>
            </a:r>
            <a:endParaRPr dirty="0"/>
          </a:p>
        </p:txBody>
      </p:sp>
      <p:sp>
        <p:nvSpPr>
          <p:cNvPr id="188" name="Symbol zastępczy zawartości 2"/>
          <p:cNvSpPr txBox="1">
            <a:spLocks noGrp="1"/>
          </p:cNvSpPr>
          <p:nvPr>
            <p:ph type="body" sz="half" idx="1"/>
          </p:nvPr>
        </p:nvSpPr>
        <p:spPr>
          <a:xfrm>
            <a:off x="5334796" y="1802037"/>
            <a:ext cx="4622004" cy="521889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>
                <a:solidFill>
                  <a:srgbClr val="002060"/>
                </a:solidFill>
                <a:cs typeface="Arial" panose="020B0604020202020204" pitchFamily="34" charset="0"/>
              </a:rPr>
              <a:t>Realizator projektu:</a:t>
            </a:r>
          </a:p>
          <a:p>
            <a:pPr marL="0" indent="0">
              <a:buNone/>
            </a:pPr>
            <a:r>
              <a:rPr lang="pl-PL" b="1" dirty="0">
                <a:solidFill>
                  <a:srgbClr val="002060"/>
                </a:solidFill>
                <a:highlight>
                  <a:srgbClr val="FFDD00"/>
                </a:highlight>
                <a:cs typeface="Arial" panose="020B0604020202020204" pitchFamily="34" charset="0"/>
              </a:rPr>
              <a:t>Wojewódzki Urząd Pracy w Krakowie</a:t>
            </a:r>
          </a:p>
          <a:p>
            <a:pPr marL="0" indent="0">
              <a:buNone/>
            </a:pPr>
            <a:r>
              <a:rPr lang="pl-PL" b="1" dirty="0">
                <a:solidFill>
                  <a:srgbClr val="002060"/>
                </a:solidFill>
                <a:cs typeface="Arial" panose="020B0604020202020204" pitchFamily="34" charset="0"/>
              </a:rPr>
              <a:t>Okres realizacji</a:t>
            </a: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pl-PL" b="1" dirty="0">
                <a:solidFill>
                  <a:srgbClr val="002060"/>
                </a:solidFill>
                <a:highlight>
                  <a:srgbClr val="FFDD00"/>
                </a:highlight>
                <a:cs typeface="Arial" panose="020B0604020202020204" pitchFamily="34" charset="0"/>
              </a:rPr>
              <a:t>2023-2025</a:t>
            </a:r>
          </a:p>
          <a:p>
            <a:pPr marL="0" indent="0">
              <a:buNone/>
            </a:pPr>
            <a:r>
              <a:rPr lang="pl-PL" b="1" dirty="0">
                <a:solidFill>
                  <a:srgbClr val="002060"/>
                </a:solidFill>
                <a:cs typeface="Arial" panose="020B0604020202020204" pitchFamily="34" charset="0"/>
              </a:rPr>
              <a:t>Wartość</a:t>
            </a: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pl-PL" b="1" dirty="0">
                <a:solidFill>
                  <a:srgbClr val="002060"/>
                </a:solidFill>
                <a:highlight>
                  <a:srgbClr val="FFDD00"/>
                </a:highlight>
                <a:cs typeface="Arial" panose="020B0604020202020204" pitchFamily="34" charset="0"/>
              </a:rPr>
              <a:t>34 000 000 zł</a:t>
            </a:r>
          </a:p>
          <a:p>
            <a:pPr marL="0" indent="0">
              <a:buNone/>
            </a:pPr>
            <a:r>
              <a:rPr lang="pl-PL" b="1" dirty="0">
                <a:solidFill>
                  <a:srgbClr val="002060"/>
                </a:solidFill>
                <a:cs typeface="Arial" panose="020B0604020202020204" pitchFamily="34" charset="0"/>
              </a:rPr>
              <a:t>Odbiorcy</a:t>
            </a: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pl-PL" b="1" dirty="0">
                <a:solidFill>
                  <a:srgbClr val="002060"/>
                </a:solidFill>
                <a:highlight>
                  <a:srgbClr val="FFDD00"/>
                </a:highlight>
                <a:cs typeface="Arial" panose="020B0604020202020204" pitchFamily="34" charset="0"/>
              </a:rPr>
              <a:t>200</a:t>
            </a: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 małych i średnich firm z Małopolski</a:t>
            </a:r>
          </a:p>
          <a:p>
            <a:pPr marL="0" indent="0">
              <a:buNone/>
            </a:pPr>
            <a:r>
              <a:rPr lang="pl-PL" b="1" dirty="0">
                <a:solidFill>
                  <a:srgbClr val="002060"/>
                </a:solidFill>
                <a:cs typeface="Arial" panose="020B0604020202020204" pitchFamily="34" charset="0"/>
              </a:rPr>
              <a:t>Max. wsparcie na pracodawcę</a:t>
            </a:r>
            <a:r>
              <a:rPr lang="pl-PL" dirty="0">
                <a:solidFill>
                  <a:srgbClr val="002060"/>
                </a:solidFill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pl-PL" b="1" dirty="0">
                <a:solidFill>
                  <a:srgbClr val="3A4A73"/>
                </a:solidFill>
                <a:highlight>
                  <a:srgbClr val="FFDD00"/>
                </a:highlight>
                <a:cs typeface="Arial" panose="020B0604020202020204" pitchFamily="34" charset="0"/>
              </a:rPr>
              <a:t>ok. 100 000 zł</a:t>
            </a:r>
          </a:p>
          <a:p>
            <a:pPr marL="0" marR="0" indent="0" algn="l" defTabSz="457200" rtl="0" fontAlgn="auto" latinLnBrk="0" hangingPunct="0"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spc="0" normalizeH="0" baseline="0" dirty="0">
                <a:ln>
                  <a:noFill/>
                </a:ln>
                <a:solidFill>
                  <a:srgbClr val="3A4A73"/>
                </a:solidFill>
                <a:effectLst/>
                <a:uFillTx/>
                <a:latin typeface="Open Sans"/>
                <a:sym typeface="Calibri"/>
              </a:rPr>
              <a:t>Średni czas udziału firmy w projekcie:</a:t>
            </a:r>
          </a:p>
          <a:p>
            <a:pPr marL="0" marR="0" indent="0" algn="l" defTabSz="457200" rtl="0" fontAlgn="auto" latinLnBrk="0" hangingPunct="0"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spc="0" normalizeH="0" baseline="0" dirty="0">
                <a:ln>
                  <a:noFill/>
                </a:ln>
                <a:solidFill>
                  <a:srgbClr val="3A4A73"/>
                </a:solidFill>
                <a:effectLst/>
                <a:highlight>
                  <a:srgbClr val="FFDD00"/>
                </a:highlight>
                <a:uFillTx/>
                <a:latin typeface="Open Sans"/>
                <a:sym typeface="Calibri"/>
              </a:rPr>
              <a:t>12 – 15 miesięcy</a:t>
            </a:r>
          </a:p>
          <a:p>
            <a:pPr marL="0" indent="0">
              <a:buNone/>
            </a:pPr>
            <a:endParaRPr lang="pl-PL" b="1" dirty="0">
              <a:solidFill>
                <a:srgbClr val="3A4A73"/>
              </a:solidFill>
              <a:highlight>
                <a:srgbClr val="FFDD00"/>
              </a:highlight>
              <a:cs typeface="Arial" panose="020B0604020202020204" pitchFamily="34" charset="0"/>
            </a:endParaRPr>
          </a:p>
        </p:txBody>
      </p:sp>
      <p:sp>
        <p:nvSpPr>
          <p:cNvPr id="192" name="Symbol zastępczy numeru slajdu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F4F5BD4C-0ED3-4A0B-9C0D-ED79F90559F2}"/>
              </a:ext>
            </a:extLst>
          </p:cNvPr>
          <p:cNvSpPr txBox="1"/>
          <p:nvPr/>
        </p:nvSpPr>
        <p:spPr>
          <a:xfrm>
            <a:off x="205487" y="5527448"/>
            <a:ext cx="4575061" cy="16712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pl-PL" b="1" dirty="0">
                <a:solidFill>
                  <a:srgbClr val="002060"/>
                </a:solidFill>
                <a:latin typeface="Open Sans"/>
                <a:cs typeface="Arial" panose="020B0604020202020204" pitchFamily="34" charset="0"/>
              </a:rPr>
              <a:t>Źródło finansowania</a:t>
            </a:r>
            <a:r>
              <a:rPr lang="pl-PL" dirty="0">
                <a:solidFill>
                  <a:srgbClr val="002060"/>
                </a:solidFill>
                <a:latin typeface="Open Sans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14000"/>
              </a:lnSpc>
            </a:pPr>
            <a:r>
              <a:rPr lang="pl-PL" dirty="0">
                <a:solidFill>
                  <a:srgbClr val="002060"/>
                </a:solidFill>
                <a:latin typeface="Open Sans"/>
                <a:cs typeface="Arial" panose="020B0604020202020204" pitchFamily="34" charset="0"/>
              </a:rPr>
              <a:t>program regionalny </a:t>
            </a:r>
            <a:r>
              <a:rPr lang="pl-PL" dirty="0">
                <a:solidFill>
                  <a:srgbClr val="002060"/>
                </a:solidFill>
                <a:highlight>
                  <a:srgbClr val="FFDD00"/>
                </a:highlight>
                <a:latin typeface="Open Sans"/>
                <a:cs typeface="Arial" panose="020B0604020202020204" pitchFamily="34" charset="0"/>
              </a:rPr>
              <a:t>Fundusze Europejskie dla Małopolski 2021 – 2027</a:t>
            </a:r>
            <a:r>
              <a:rPr lang="pl-PL" dirty="0">
                <a:solidFill>
                  <a:srgbClr val="002060"/>
                </a:solidFill>
                <a:latin typeface="Open Sans"/>
                <a:cs typeface="Arial" panose="020B0604020202020204" pitchFamily="34" charset="0"/>
              </a:rPr>
              <a:t>, dofinansowany przez Unię Europejską ze środków Europejskiego Funduszu Społecznego Plus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FBEA0CD-986C-48B0-AED8-FF6668458F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1"/>
          <a:stretch/>
        </p:blipFill>
        <p:spPr>
          <a:xfrm>
            <a:off x="0" y="627460"/>
            <a:ext cx="5135027" cy="446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41317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ytuł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l-PL" dirty="0"/>
              <a:t>Wartość wsparcia dla pracodawcy</a:t>
            </a:r>
            <a:endParaRPr dirty="0"/>
          </a:p>
        </p:txBody>
      </p:sp>
      <p:sp>
        <p:nvSpPr>
          <p:cNvPr id="4" name="Strzałka: w dół 3">
            <a:extLst>
              <a:ext uri="{FF2B5EF4-FFF2-40B4-BE49-F238E27FC236}">
                <a16:creationId xmlns:a16="http://schemas.microsoft.com/office/drawing/2014/main" id="{1E48D7B4-E452-420D-A4A6-8528D719B947}"/>
              </a:ext>
            </a:extLst>
          </p:cNvPr>
          <p:cNvSpPr/>
          <p:nvPr/>
        </p:nvSpPr>
        <p:spPr>
          <a:xfrm rot="16200000">
            <a:off x="5662197" y="3963928"/>
            <a:ext cx="820516" cy="795331"/>
          </a:xfrm>
          <a:prstGeom prst="downArrow">
            <a:avLst/>
          </a:prstGeom>
          <a:solidFill>
            <a:schemeClr val="accent2"/>
          </a:solidFill>
          <a:ln>
            <a:solidFill>
              <a:srgbClr val="A6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FAD3CA58-5A76-405F-9B85-158B66F43601}"/>
              </a:ext>
            </a:extLst>
          </p:cNvPr>
          <p:cNvSpPr/>
          <p:nvPr/>
        </p:nvSpPr>
        <p:spPr>
          <a:xfrm>
            <a:off x="787253" y="1811980"/>
            <a:ext cx="1688784" cy="1711644"/>
          </a:xfrm>
          <a:prstGeom prst="rect">
            <a:avLst/>
          </a:prstGeom>
          <a:solidFill>
            <a:srgbClr val="A6D4FF"/>
          </a:solidFill>
          <a:ln w="6350" cap="flat" cmpd="sng" algn="ctr">
            <a:solidFill>
              <a:srgbClr val="A6D4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Wsparcie szkoleniowo – doradcze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8D958031-8AB3-40BD-B7E6-93295EE7D251}"/>
              </a:ext>
            </a:extLst>
          </p:cNvPr>
          <p:cNvSpPr/>
          <p:nvPr/>
        </p:nvSpPr>
        <p:spPr>
          <a:xfrm>
            <a:off x="782178" y="5277248"/>
            <a:ext cx="1688784" cy="1662636"/>
          </a:xfrm>
          <a:prstGeom prst="rect">
            <a:avLst/>
          </a:prstGeom>
          <a:solidFill>
            <a:srgbClr val="A6D4FF"/>
          </a:solidFill>
          <a:ln>
            <a:solidFill>
              <a:srgbClr val="A6D4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Grant na wdrażanie IPW</a:t>
            </a:r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16729F24-772A-41B0-815C-8F80C8330F51}"/>
              </a:ext>
            </a:extLst>
          </p:cNvPr>
          <p:cNvGrpSpPr/>
          <p:nvPr/>
        </p:nvGrpSpPr>
        <p:grpSpPr>
          <a:xfrm>
            <a:off x="2810037" y="1685383"/>
            <a:ext cx="2092866" cy="2092865"/>
            <a:chOff x="5895" y="86749"/>
            <a:chExt cx="2092866" cy="2092866"/>
          </a:xfrm>
          <a:solidFill>
            <a:srgbClr val="A6D4FF"/>
          </a:solidFill>
        </p:grpSpPr>
        <p:sp>
          <p:nvSpPr>
            <p:cNvPr id="11" name="Owal 10">
              <a:extLst>
                <a:ext uri="{FF2B5EF4-FFF2-40B4-BE49-F238E27FC236}">
                  <a16:creationId xmlns:a16="http://schemas.microsoft.com/office/drawing/2014/main" id="{2F43888D-A9E0-42FC-946B-072C8DFA99C3}"/>
                </a:ext>
              </a:extLst>
            </p:cNvPr>
            <p:cNvSpPr/>
            <p:nvPr/>
          </p:nvSpPr>
          <p:spPr>
            <a:xfrm>
              <a:off x="5895" y="86749"/>
              <a:ext cx="2092866" cy="2092866"/>
            </a:xfrm>
            <a:prstGeom prst="ellipse">
              <a:avLst/>
            </a:prstGeom>
            <a:grpFill/>
            <a:ln w="12700" cap="flat" cmpd="sng" algn="ctr">
              <a:solidFill>
                <a:srgbClr val="A6D4FF"/>
              </a:solidFill>
              <a:prstDash val="solid"/>
              <a:miter lim="800000"/>
            </a:ln>
            <a:effectLst/>
          </p:spPr>
        </p:sp>
        <p:sp>
          <p:nvSpPr>
            <p:cNvPr id="12" name="Owal 4">
              <a:extLst>
                <a:ext uri="{FF2B5EF4-FFF2-40B4-BE49-F238E27FC236}">
                  <a16:creationId xmlns:a16="http://schemas.microsoft.com/office/drawing/2014/main" id="{E9B8E086-0ED9-49A6-8818-5B5DE5DC3EBC}"/>
                </a:ext>
              </a:extLst>
            </p:cNvPr>
            <p:cNvSpPr txBox="1"/>
            <p:nvPr/>
          </p:nvSpPr>
          <p:spPr>
            <a:xfrm>
              <a:off x="312388" y="393242"/>
              <a:ext cx="1479880" cy="1479880"/>
            </a:xfrm>
            <a:prstGeom prst="rect">
              <a:avLst/>
            </a:prstGeom>
            <a:grpFill/>
            <a:ln>
              <a:solidFill>
                <a:srgbClr val="A6D4FF"/>
              </a:solidFill>
            </a:ln>
            <a:effectLst/>
          </p:spPr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marR="0" lvl="0" indent="0" algn="ctr" defTabSz="1600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b="1" i="0" u="none" strike="noStrike" kern="1200" cap="none" spc="0" normalizeH="0" baseline="0" noProof="0" dirty="0">
                  <a:ln>
                    <a:noFill/>
                  </a:ln>
                  <a:solidFill>
                    <a:srgbClr val="3A4A73"/>
                  </a:solidFill>
                  <a:effectLst/>
                  <a:uLnTx/>
                  <a:uFillTx/>
                  <a:latin typeface="Open Sans"/>
                  <a:cs typeface="Arial" panose="020B0604020202020204" pitchFamily="34" charset="0"/>
                </a:rPr>
                <a:t>ok.</a:t>
              </a:r>
              <a:br>
                <a:rPr kumimoji="0" lang="pl-PL" b="1" i="0" u="none" strike="noStrike" kern="1200" cap="none" spc="0" normalizeH="0" baseline="0" noProof="0" dirty="0">
                  <a:ln>
                    <a:noFill/>
                  </a:ln>
                  <a:solidFill>
                    <a:srgbClr val="3A4A73"/>
                  </a:solidFill>
                  <a:effectLst/>
                  <a:uLnTx/>
                  <a:uFillTx/>
                  <a:latin typeface="Open Sans"/>
                  <a:cs typeface="Arial" panose="020B0604020202020204" pitchFamily="34" charset="0"/>
                </a:rPr>
              </a:br>
              <a:r>
                <a:rPr kumimoji="0" lang="pl-PL" b="1" i="0" u="none" strike="noStrike" kern="1200" cap="none" spc="0" normalizeH="0" baseline="0" noProof="0" dirty="0">
                  <a:ln>
                    <a:noFill/>
                  </a:ln>
                  <a:solidFill>
                    <a:srgbClr val="3A4A73"/>
                  </a:solidFill>
                  <a:effectLst/>
                  <a:uLnTx/>
                  <a:uFillTx/>
                  <a:latin typeface="Open Sans"/>
                  <a:cs typeface="Arial" panose="020B0604020202020204" pitchFamily="34" charset="0"/>
                </a:rPr>
                <a:t>37 tys. PLN</a:t>
              </a:r>
            </a:p>
          </p:txBody>
        </p:sp>
      </p:grpSp>
      <p:grpSp>
        <p:nvGrpSpPr>
          <p:cNvPr id="13" name="Grupa 12">
            <a:extLst>
              <a:ext uri="{FF2B5EF4-FFF2-40B4-BE49-F238E27FC236}">
                <a16:creationId xmlns:a16="http://schemas.microsoft.com/office/drawing/2014/main" id="{E23F1611-4189-4853-887F-0855AA3233BE}"/>
              </a:ext>
            </a:extLst>
          </p:cNvPr>
          <p:cNvGrpSpPr/>
          <p:nvPr/>
        </p:nvGrpSpPr>
        <p:grpSpPr>
          <a:xfrm>
            <a:off x="2688280" y="5061671"/>
            <a:ext cx="2092866" cy="2092865"/>
            <a:chOff x="5895" y="3733359"/>
            <a:chExt cx="2092866" cy="2092866"/>
          </a:xfrm>
          <a:solidFill>
            <a:srgbClr val="A6D4FF"/>
          </a:solidFill>
        </p:grpSpPr>
        <p:sp>
          <p:nvSpPr>
            <p:cNvPr id="14" name="Owal 13">
              <a:extLst>
                <a:ext uri="{FF2B5EF4-FFF2-40B4-BE49-F238E27FC236}">
                  <a16:creationId xmlns:a16="http://schemas.microsoft.com/office/drawing/2014/main" id="{0A7CC327-9FE4-4C7E-B087-282C2F6DB5FA}"/>
                </a:ext>
              </a:extLst>
            </p:cNvPr>
            <p:cNvSpPr/>
            <p:nvPr/>
          </p:nvSpPr>
          <p:spPr>
            <a:xfrm>
              <a:off x="5895" y="3733359"/>
              <a:ext cx="2092866" cy="2092866"/>
            </a:xfrm>
            <a:prstGeom prst="ellipse">
              <a:avLst/>
            </a:prstGeom>
            <a:grpFill/>
            <a:ln>
              <a:solidFill>
                <a:srgbClr val="A6D4FF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Owal 4">
              <a:extLst>
                <a:ext uri="{FF2B5EF4-FFF2-40B4-BE49-F238E27FC236}">
                  <a16:creationId xmlns:a16="http://schemas.microsoft.com/office/drawing/2014/main" id="{1277FAE2-086B-488D-A4A7-54DA799B0B64}"/>
                </a:ext>
              </a:extLst>
            </p:cNvPr>
            <p:cNvSpPr txBox="1"/>
            <p:nvPr/>
          </p:nvSpPr>
          <p:spPr>
            <a:xfrm>
              <a:off x="312388" y="4039852"/>
              <a:ext cx="1479880" cy="1479880"/>
            </a:xfrm>
            <a:prstGeom prst="rect">
              <a:avLst/>
            </a:prstGeom>
            <a:grpFill/>
            <a:ln>
              <a:solidFill>
                <a:srgbClr val="A6D4FF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b="1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ok.</a:t>
              </a:r>
              <a:br>
                <a:rPr lang="pl-PL" b="1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</a:br>
              <a:r>
                <a:rPr lang="pl-PL" b="1" kern="1200" dirty="0">
                  <a:solidFill>
                    <a:srgbClr val="3A4A73"/>
                  </a:solidFill>
                  <a:latin typeface="Open Sans"/>
                  <a:cs typeface="Arial" panose="020B0604020202020204" pitchFamily="34" charset="0"/>
                </a:rPr>
                <a:t>63 tys. PLN</a:t>
              </a:r>
            </a:p>
          </p:txBody>
        </p:sp>
      </p:grpSp>
      <p:sp>
        <p:nvSpPr>
          <p:cNvPr id="16" name="Prostokąt 15">
            <a:extLst>
              <a:ext uri="{FF2B5EF4-FFF2-40B4-BE49-F238E27FC236}">
                <a16:creationId xmlns:a16="http://schemas.microsoft.com/office/drawing/2014/main" id="{023D3F09-2CFA-471D-BC40-FA1E969453D8}"/>
              </a:ext>
            </a:extLst>
          </p:cNvPr>
          <p:cNvSpPr/>
          <p:nvPr/>
        </p:nvSpPr>
        <p:spPr>
          <a:xfrm>
            <a:off x="7322639" y="1811980"/>
            <a:ext cx="2092867" cy="785662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Pomoc de </a:t>
            </a:r>
            <a:r>
              <a:rPr kumimoji="0" lang="pl-PL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minimis</a:t>
            </a:r>
            <a:endParaRPr kumimoji="0" lang="pl-PL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cs typeface="Arial" panose="020B0604020202020204" pitchFamily="34" charset="0"/>
            </a:endParaRPr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id="{7E7FDE40-10FD-45CF-BD56-134277A7C926}"/>
              </a:ext>
            </a:extLst>
          </p:cNvPr>
          <p:cNvGrpSpPr/>
          <p:nvPr/>
        </p:nvGrpSpPr>
        <p:grpSpPr>
          <a:xfrm>
            <a:off x="7118887" y="3149924"/>
            <a:ext cx="2519475" cy="2423341"/>
            <a:chOff x="3360376" y="346390"/>
            <a:chExt cx="4185732" cy="4185732"/>
          </a:xfrm>
          <a:solidFill>
            <a:srgbClr val="002060"/>
          </a:solidFill>
        </p:grpSpPr>
        <p:sp>
          <p:nvSpPr>
            <p:cNvPr id="18" name="Owal 17">
              <a:extLst>
                <a:ext uri="{FF2B5EF4-FFF2-40B4-BE49-F238E27FC236}">
                  <a16:creationId xmlns:a16="http://schemas.microsoft.com/office/drawing/2014/main" id="{663109B5-54A2-4B08-944D-B64F0EDB3305}"/>
                </a:ext>
              </a:extLst>
            </p:cNvPr>
            <p:cNvSpPr/>
            <p:nvPr/>
          </p:nvSpPr>
          <p:spPr>
            <a:xfrm>
              <a:off x="3360376" y="346390"/>
              <a:ext cx="4185732" cy="4185732"/>
            </a:xfrm>
            <a:prstGeom prst="ellips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Owal 4">
              <a:extLst>
                <a:ext uri="{FF2B5EF4-FFF2-40B4-BE49-F238E27FC236}">
                  <a16:creationId xmlns:a16="http://schemas.microsoft.com/office/drawing/2014/main" id="{21DEB067-0D71-4273-B1F8-AAF0F0F3111F}"/>
                </a:ext>
              </a:extLst>
            </p:cNvPr>
            <p:cNvSpPr txBox="1"/>
            <p:nvPr/>
          </p:nvSpPr>
          <p:spPr>
            <a:xfrm>
              <a:off x="3973362" y="959376"/>
              <a:ext cx="2959760" cy="2959760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800" b="1" kern="1200" dirty="0">
                  <a:latin typeface="Open Sans"/>
                  <a:cs typeface="Arial" panose="020B0604020202020204" pitchFamily="34" charset="0"/>
                </a:rPr>
                <a:t>ok.</a:t>
              </a:r>
              <a:br>
                <a:rPr lang="pl-PL" sz="2800" b="1" kern="1200" dirty="0">
                  <a:latin typeface="Open Sans"/>
                  <a:cs typeface="Arial" panose="020B0604020202020204" pitchFamily="34" charset="0"/>
                </a:rPr>
              </a:br>
              <a:r>
                <a:rPr lang="pl-PL" sz="2800" b="1" kern="1200" dirty="0">
                  <a:latin typeface="Open Sans"/>
                  <a:cs typeface="Arial" panose="020B0604020202020204" pitchFamily="34" charset="0"/>
                </a:rPr>
                <a:t>100 tys. PLN</a:t>
              </a: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632B7022-2818-4FA9-AEEB-33AAD207AB65}"/>
              </a:ext>
            </a:extLst>
          </p:cNvPr>
          <p:cNvGrpSpPr/>
          <p:nvPr/>
        </p:nvGrpSpPr>
        <p:grpSpPr>
          <a:xfrm>
            <a:off x="5026021" y="5061671"/>
            <a:ext cx="2092866" cy="2092866"/>
            <a:chOff x="5895" y="3733359"/>
            <a:chExt cx="2092866" cy="2092866"/>
          </a:xfrm>
          <a:solidFill>
            <a:srgbClr val="FFDD00"/>
          </a:solidFill>
        </p:grpSpPr>
        <p:sp>
          <p:nvSpPr>
            <p:cNvPr id="21" name="Owal 20">
              <a:extLst>
                <a:ext uri="{FF2B5EF4-FFF2-40B4-BE49-F238E27FC236}">
                  <a16:creationId xmlns:a16="http://schemas.microsoft.com/office/drawing/2014/main" id="{395C7365-2508-4BE0-B8F4-294FDD67F6BF}"/>
                </a:ext>
              </a:extLst>
            </p:cNvPr>
            <p:cNvSpPr/>
            <p:nvPr/>
          </p:nvSpPr>
          <p:spPr>
            <a:xfrm>
              <a:off x="5895" y="3733359"/>
              <a:ext cx="2092866" cy="2092866"/>
            </a:xfrm>
            <a:prstGeom prst="ellipse">
              <a:avLst/>
            </a:prstGeom>
            <a:grpFill/>
            <a:ln>
              <a:solidFill>
                <a:srgbClr val="FFDD0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Owal 4">
              <a:extLst>
                <a:ext uri="{FF2B5EF4-FFF2-40B4-BE49-F238E27FC236}">
                  <a16:creationId xmlns:a16="http://schemas.microsoft.com/office/drawing/2014/main" id="{86BE76E0-A066-4E2D-A4FF-2DF3E25B91A9}"/>
                </a:ext>
              </a:extLst>
            </p:cNvPr>
            <p:cNvSpPr txBox="1"/>
            <p:nvPr/>
          </p:nvSpPr>
          <p:spPr>
            <a:xfrm>
              <a:off x="312388" y="4039852"/>
              <a:ext cx="1479880" cy="1479880"/>
            </a:xfrm>
            <a:prstGeom prst="rect">
              <a:avLst/>
            </a:prstGeom>
            <a:grpFill/>
            <a:ln>
              <a:solidFill>
                <a:srgbClr val="FFDD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b="1" dirty="0">
                  <a:solidFill>
                    <a:srgbClr val="3A4A73"/>
                  </a:solidFill>
                  <a:latin typeface="Open Sans"/>
                </a:rPr>
                <a:t>ok.</a:t>
              </a:r>
              <a:br>
                <a:rPr lang="pl-PL" b="1" dirty="0">
                  <a:solidFill>
                    <a:srgbClr val="3A4A73"/>
                  </a:solidFill>
                  <a:latin typeface="Open Sans"/>
                </a:rPr>
              </a:br>
              <a:r>
                <a:rPr lang="pl-PL" b="1" dirty="0">
                  <a:solidFill>
                    <a:srgbClr val="3A4A73"/>
                  </a:solidFill>
                  <a:latin typeface="Open Sans"/>
                </a:rPr>
                <a:t>17 tys. PLN</a:t>
              </a:r>
            </a:p>
          </p:txBody>
        </p:sp>
      </p:grpSp>
      <p:sp>
        <p:nvSpPr>
          <p:cNvPr id="23" name="Prostokąt 22">
            <a:extLst>
              <a:ext uri="{FF2B5EF4-FFF2-40B4-BE49-F238E27FC236}">
                <a16:creationId xmlns:a16="http://schemas.microsoft.com/office/drawing/2014/main" id="{1ADD7CAB-29C1-43D6-B850-663DE03C0BC1}"/>
              </a:ext>
            </a:extLst>
          </p:cNvPr>
          <p:cNvSpPr/>
          <p:nvPr/>
        </p:nvSpPr>
        <p:spPr>
          <a:xfrm>
            <a:off x="7322639" y="6080902"/>
            <a:ext cx="2092866" cy="858982"/>
          </a:xfrm>
          <a:prstGeom prst="rect">
            <a:avLst/>
          </a:prstGeom>
          <a:solidFill>
            <a:srgbClr val="FFDD00"/>
          </a:solidFill>
          <a:ln>
            <a:solidFill>
              <a:schemeClr val="accent3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Wkład własny pracodawcy</a:t>
            </a:r>
          </a:p>
        </p:txBody>
      </p:sp>
      <p:grpSp>
        <p:nvGrpSpPr>
          <p:cNvPr id="24" name="Grupa 23">
            <a:extLst>
              <a:ext uri="{FF2B5EF4-FFF2-40B4-BE49-F238E27FC236}">
                <a16:creationId xmlns:a16="http://schemas.microsoft.com/office/drawing/2014/main" id="{8C711935-D2C1-4D56-B192-6933AF30DA8B}"/>
              </a:ext>
            </a:extLst>
          </p:cNvPr>
          <p:cNvGrpSpPr/>
          <p:nvPr/>
        </p:nvGrpSpPr>
        <p:grpSpPr>
          <a:xfrm>
            <a:off x="2081349" y="3756893"/>
            <a:ext cx="1213862" cy="1213862"/>
            <a:chOff x="445397" y="2349556"/>
            <a:chExt cx="1213862" cy="1213862"/>
          </a:xfrm>
          <a:solidFill>
            <a:srgbClr val="A6D4FF"/>
          </a:solidFill>
        </p:grpSpPr>
        <p:sp>
          <p:nvSpPr>
            <p:cNvPr id="25" name="Znak plus 24">
              <a:extLst>
                <a:ext uri="{FF2B5EF4-FFF2-40B4-BE49-F238E27FC236}">
                  <a16:creationId xmlns:a16="http://schemas.microsoft.com/office/drawing/2014/main" id="{333B02AC-5298-4F7C-A320-86EE390E9F69}"/>
                </a:ext>
              </a:extLst>
            </p:cNvPr>
            <p:cNvSpPr/>
            <p:nvPr/>
          </p:nvSpPr>
          <p:spPr>
            <a:xfrm>
              <a:off x="445397" y="2349556"/>
              <a:ext cx="1213862" cy="1213862"/>
            </a:xfrm>
            <a:prstGeom prst="mathPlus">
              <a:avLst/>
            </a:prstGeom>
            <a:grpFill/>
            <a:ln>
              <a:solidFill>
                <a:srgbClr val="A6D4FF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Znak plus 4">
              <a:extLst>
                <a:ext uri="{FF2B5EF4-FFF2-40B4-BE49-F238E27FC236}">
                  <a16:creationId xmlns:a16="http://schemas.microsoft.com/office/drawing/2014/main" id="{37C713E3-63D2-4548-944D-C4C7102A6B85}"/>
                </a:ext>
              </a:extLst>
            </p:cNvPr>
            <p:cNvSpPr txBox="1"/>
            <p:nvPr/>
          </p:nvSpPr>
          <p:spPr>
            <a:xfrm>
              <a:off x="606294" y="2813737"/>
              <a:ext cx="892068" cy="285500"/>
            </a:xfrm>
            <a:prstGeom prst="rect">
              <a:avLst/>
            </a:prstGeom>
            <a:grpFill/>
            <a:ln>
              <a:solidFill>
                <a:srgbClr val="A6D4FF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20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423830292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ytuł 4"/>
          <p:cNvSpPr txBox="1">
            <a:spLocks noGrp="1"/>
          </p:cNvSpPr>
          <p:nvPr>
            <p:ph type="title"/>
          </p:nvPr>
        </p:nvSpPr>
        <p:spPr>
          <a:xfrm>
            <a:off x="1020159" y="500047"/>
            <a:ext cx="8668590" cy="579865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Etapy wsparcia pracodawcy</a:t>
            </a:r>
            <a:endParaRPr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4013F6A-7F01-4A34-BF6A-930DAE65B2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962451"/>
              </p:ext>
            </p:extLst>
          </p:nvPr>
        </p:nvGraphicFramePr>
        <p:xfrm>
          <a:off x="233760" y="1079912"/>
          <a:ext cx="10242930" cy="1770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4DA4C76F-8E3E-4076-99E1-8E6375A3BB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0312032"/>
              </p:ext>
            </p:extLst>
          </p:nvPr>
        </p:nvGraphicFramePr>
        <p:xfrm>
          <a:off x="233761" y="2887815"/>
          <a:ext cx="10242929" cy="1770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C0044C3A-9CD8-4C98-83F3-0190DBD78C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1501482"/>
              </p:ext>
            </p:extLst>
          </p:nvPr>
        </p:nvGraphicFramePr>
        <p:xfrm>
          <a:off x="268090" y="4423343"/>
          <a:ext cx="10174270" cy="2276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" name="pole tekstowe 1">
            <a:extLst>
              <a:ext uri="{FF2B5EF4-FFF2-40B4-BE49-F238E27FC236}">
                <a16:creationId xmlns:a16="http://schemas.microsoft.com/office/drawing/2014/main" id="{2C5E17F4-58B6-4E90-9BAA-8B3EA5E1703F}"/>
              </a:ext>
            </a:extLst>
          </p:cNvPr>
          <p:cNvSpPr txBox="1"/>
          <p:nvPr/>
        </p:nvSpPr>
        <p:spPr>
          <a:xfrm>
            <a:off x="1020159" y="6699472"/>
            <a:ext cx="840762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2400" b="1" i="0" u="none" strike="noStrike" cap="none" spc="0" normalizeH="0" baseline="0" dirty="0">
                <a:ln>
                  <a:noFill/>
                </a:ln>
                <a:solidFill>
                  <a:srgbClr val="3A4A73"/>
                </a:solidFill>
                <a:effectLst/>
                <a:highlight>
                  <a:srgbClr val="FFDD00"/>
                </a:highlight>
                <a:uFillTx/>
                <a:latin typeface="Open Sans"/>
                <a:sym typeface="Calibri"/>
              </a:rPr>
              <a:t>Jeden schemat działania – indywidualne rozwiązania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95C74AA-E14B-4313-A02D-6DAD0DD6A6A7}"/>
              </a:ext>
            </a:extLst>
          </p:cNvPr>
          <p:cNvSpPr txBox="1"/>
          <p:nvPr/>
        </p:nvSpPr>
        <p:spPr>
          <a:xfrm>
            <a:off x="233760" y="1186774"/>
            <a:ext cx="4381783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2000" b="1" i="0" u="none" strike="noStrike" cap="none" spc="0" normalizeH="0" baseline="0" dirty="0">
                <a:ln>
                  <a:noFill/>
                </a:ln>
                <a:solidFill>
                  <a:srgbClr val="3A4A73"/>
                </a:solidFill>
                <a:effectLst/>
                <a:highlight>
                  <a:srgbClr val="FFDD00"/>
                </a:highlight>
                <a:uFillTx/>
                <a:latin typeface="Open Sans"/>
                <a:sym typeface="Calibri"/>
              </a:rPr>
              <a:t>Analiza i doradztwo strategiczne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1DC378AD-2747-4E84-A1ED-56D2276BEA8B}"/>
              </a:ext>
            </a:extLst>
          </p:cNvPr>
          <p:cNvSpPr txBox="1"/>
          <p:nvPr/>
        </p:nvSpPr>
        <p:spPr>
          <a:xfrm>
            <a:off x="233759" y="3002553"/>
            <a:ext cx="1575586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2000" b="1" i="0" u="none" strike="noStrike" cap="none" spc="0" normalizeH="0" baseline="0" dirty="0">
                <a:ln>
                  <a:noFill/>
                </a:ln>
                <a:solidFill>
                  <a:srgbClr val="3A4A73"/>
                </a:solidFill>
                <a:effectLst/>
                <a:highlight>
                  <a:srgbClr val="FFDD00"/>
                </a:highlight>
                <a:uFillTx/>
                <a:latin typeface="Open Sans"/>
                <a:sym typeface="Calibri"/>
              </a:rPr>
              <a:t>Wdrożenie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07580777-9578-482B-BD39-147F5566D550}"/>
              </a:ext>
            </a:extLst>
          </p:cNvPr>
          <p:cNvSpPr txBox="1"/>
          <p:nvPr/>
        </p:nvSpPr>
        <p:spPr>
          <a:xfrm>
            <a:off x="268089" y="4808435"/>
            <a:ext cx="1930825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l-PL" sz="2000" b="1" i="0" u="none" strike="noStrike" cap="none" spc="0" normalizeH="0" baseline="0" dirty="0">
                <a:ln>
                  <a:noFill/>
                </a:ln>
                <a:solidFill>
                  <a:srgbClr val="3A4A73"/>
                </a:solidFill>
                <a:effectLst/>
                <a:highlight>
                  <a:srgbClr val="FFDD00"/>
                </a:highlight>
                <a:uFillTx/>
                <a:latin typeface="Open Sans"/>
                <a:sym typeface="Calibri"/>
              </a:rPr>
              <a:t>Doradztwo HR</a:t>
            </a:r>
          </a:p>
        </p:txBody>
      </p:sp>
    </p:spTree>
    <p:extLst>
      <p:ext uri="{BB962C8B-B14F-4D97-AF65-F5344CB8AC3E}">
        <p14:creationId xmlns:p14="http://schemas.microsoft.com/office/powerpoint/2010/main" val="146303842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ytuł 4"/>
          <p:cNvSpPr txBox="1">
            <a:spLocks noGrp="1"/>
          </p:cNvSpPr>
          <p:nvPr>
            <p:ph type="title"/>
          </p:nvPr>
        </p:nvSpPr>
        <p:spPr>
          <a:xfrm>
            <a:off x="1020158" y="702449"/>
            <a:ext cx="8640382" cy="1080003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Możliwości wydatkowania grantu</a:t>
            </a:r>
            <a:endParaRPr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21281E5D-B684-4680-A4EF-C562DA5FE7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6422886"/>
              </p:ext>
            </p:extLst>
          </p:nvPr>
        </p:nvGraphicFramePr>
        <p:xfrm>
          <a:off x="2037480" y="1713899"/>
          <a:ext cx="660573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1E6B4FB-2594-41BE-A5A2-2475C4708A66}"/>
              </a:ext>
            </a:extLst>
          </p:cNvPr>
          <p:cNvSpPr txBox="1"/>
          <p:nvPr/>
        </p:nvSpPr>
        <p:spPr>
          <a:xfrm>
            <a:off x="24911" y="2052419"/>
            <a:ext cx="19161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audyt </a:t>
            </a:r>
            <a:b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</a:b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ergonomiczny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pl-PL" sz="1600" dirty="0">
                <a:solidFill>
                  <a:srgbClr val="002060"/>
                </a:solidFill>
                <a:latin typeface="Open Sans"/>
                <a:cs typeface="Arial" panose="020B0604020202020204" pitchFamily="34" charset="0"/>
              </a:rPr>
              <a:t>z</a:t>
            </a:r>
            <a:r>
              <a:rPr kumimoji="0" lang="pl-PL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akup</a:t>
            </a: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 sprzętu </a:t>
            </a:r>
            <a:b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</a:b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i wyposażenia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34228C0-75FB-4087-B554-FDD997A6AE4A}"/>
              </a:ext>
            </a:extLst>
          </p:cNvPr>
          <p:cNvSpPr txBox="1"/>
          <p:nvPr/>
        </p:nvSpPr>
        <p:spPr>
          <a:xfrm>
            <a:off x="24911" y="3884622"/>
            <a:ext cx="21352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pl-PL" sz="1600" dirty="0">
                <a:solidFill>
                  <a:srgbClr val="002060"/>
                </a:solidFill>
                <a:latin typeface="Open Sans"/>
                <a:cs typeface="Arial" panose="020B0604020202020204" pitchFamily="34" charset="0"/>
              </a:rPr>
              <a:t>z</a:t>
            </a:r>
            <a:r>
              <a:rPr kumimoji="0" lang="pl-PL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akup</a:t>
            </a: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 sprzętu </a:t>
            </a:r>
            <a:b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</a:b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lub systemu informatycznego </a:t>
            </a:r>
            <a:endParaRPr lang="pl-PL" sz="1600" kern="1200" dirty="0">
              <a:solidFill>
                <a:srgbClr val="002060"/>
              </a:solidFill>
              <a:latin typeface="Open Sans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instalacja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8DF11618-0A55-4666-A22E-49EA2EC9F128}"/>
              </a:ext>
            </a:extLst>
          </p:cNvPr>
          <p:cNvSpPr/>
          <p:nvPr/>
        </p:nvSpPr>
        <p:spPr>
          <a:xfrm>
            <a:off x="-62453" y="5716825"/>
            <a:ext cx="22226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pl-PL" sz="1600" dirty="0">
                <a:solidFill>
                  <a:srgbClr val="002060"/>
                </a:solidFill>
                <a:latin typeface="Open Sans"/>
                <a:ea typeface="Calibri" panose="020F0502020204030204" pitchFamily="34" charset="0"/>
              </a:rPr>
              <a:t>w</a:t>
            </a:r>
            <a:r>
              <a:rPr kumimoji="0" lang="pl-PL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</a:rPr>
              <a:t>arsztaty</a:t>
            </a: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</a:rPr>
              <a:t> specjalistyczne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</a:rPr>
              <a:t>doradztwo psychologiczne</a:t>
            </a:r>
            <a:endParaRPr kumimoji="0" lang="pl-PL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Open Sans"/>
            </a:endParaRP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5186F1B5-8646-40E6-8A80-1E0CFC892695}"/>
              </a:ext>
            </a:extLst>
          </p:cNvPr>
          <p:cNvSpPr txBox="1"/>
          <p:nvPr/>
        </p:nvSpPr>
        <p:spPr>
          <a:xfrm>
            <a:off x="8840206" y="2178127"/>
            <a:ext cx="1840494" cy="825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pl-PL" sz="1600" dirty="0">
                <a:solidFill>
                  <a:srgbClr val="002060"/>
                </a:solidFill>
                <a:latin typeface="Open Sans"/>
                <a:cs typeface="Arial" panose="020B0604020202020204" pitchFamily="34" charset="0"/>
              </a:rPr>
              <a:t>z</a:t>
            </a:r>
            <a:r>
              <a:rPr kumimoji="0" lang="pl-PL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akup</a:t>
            </a: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 sprzętu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pl-PL" sz="1600" dirty="0">
                <a:solidFill>
                  <a:srgbClr val="002060"/>
                </a:solidFill>
                <a:latin typeface="Open Sans"/>
                <a:cs typeface="Arial" panose="020B0604020202020204" pitchFamily="34" charset="0"/>
              </a:rPr>
              <a:t>d</a:t>
            </a:r>
            <a:r>
              <a:rPr kumimoji="0" lang="pl-PL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ostosowanie</a:t>
            </a: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 infrastruktury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E49277C2-1082-49A5-88C8-BC4AECE6B39E}"/>
              </a:ext>
            </a:extLst>
          </p:cNvPr>
          <p:cNvSpPr txBox="1"/>
          <p:nvPr/>
        </p:nvSpPr>
        <p:spPr>
          <a:xfrm>
            <a:off x="8845429" y="3778250"/>
            <a:ext cx="2229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adaptacja pomieszczeń socjalnych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cs typeface="Arial" panose="020B0604020202020204" pitchFamily="34" charset="0"/>
              </a:rPr>
              <a:t>zakup ich wyposażenia</a:t>
            </a: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26BCA032-9704-4D57-8760-625C53ECAE1F}"/>
              </a:ext>
            </a:extLst>
          </p:cNvPr>
          <p:cNvSpPr/>
          <p:nvPr/>
        </p:nvSpPr>
        <p:spPr>
          <a:xfrm>
            <a:off x="8840206" y="5382200"/>
            <a:ext cx="21622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pl-PL" sz="1600" dirty="0">
                <a:solidFill>
                  <a:srgbClr val="002060"/>
                </a:solidFill>
                <a:latin typeface="Open Sans"/>
                <a:ea typeface="Calibri" panose="020F0502020204030204" pitchFamily="34" charset="0"/>
              </a:rPr>
              <a:t>d</a:t>
            </a:r>
            <a:r>
              <a:rPr kumimoji="0" lang="pl-PL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</a:rPr>
              <a:t>odatek</a:t>
            </a: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</a:rPr>
              <a:t> finansowy dla pracownika będącego mentorem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pl-PL" sz="1600" dirty="0">
                <a:solidFill>
                  <a:srgbClr val="002060"/>
                </a:solidFill>
                <a:latin typeface="Open Sans"/>
                <a:ea typeface="Calibri" panose="020F0502020204030204" pitchFamily="34" charset="0"/>
              </a:rPr>
              <a:t>s</a:t>
            </a:r>
            <a:r>
              <a:rPr kumimoji="0" lang="pl-PL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</a:rPr>
              <a:t>zkolenia</a:t>
            </a: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Open Sans"/>
                <a:ea typeface="Calibri" panose="020F0502020204030204" pitchFamily="34" charset="0"/>
              </a:rPr>
              <a:t> z mentoringu</a:t>
            </a:r>
            <a:endParaRPr kumimoji="0" lang="pl-PL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Open Sans"/>
            </a:endParaRPr>
          </a:p>
        </p:txBody>
      </p:sp>
      <p:sp>
        <p:nvSpPr>
          <p:cNvPr id="17" name="Strzałka: w prawo 16">
            <a:extLst>
              <a:ext uri="{FF2B5EF4-FFF2-40B4-BE49-F238E27FC236}">
                <a16:creationId xmlns:a16="http://schemas.microsoft.com/office/drawing/2014/main" id="{6C6DE3CB-14BD-4D18-9865-F88B920D8758}"/>
              </a:ext>
            </a:extLst>
          </p:cNvPr>
          <p:cNvSpPr/>
          <p:nvPr/>
        </p:nvSpPr>
        <p:spPr>
          <a:xfrm rot="10800000">
            <a:off x="1910351" y="2417226"/>
            <a:ext cx="433643" cy="351693"/>
          </a:xfrm>
          <a:prstGeom prst="rightArrow">
            <a:avLst/>
          </a:prstGeom>
          <a:solidFill>
            <a:srgbClr val="FFDD00"/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trzałka: w prawo 17">
            <a:extLst>
              <a:ext uri="{FF2B5EF4-FFF2-40B4-BE49-F238E27FC236}">
                <a16:creationId xmlns:a16="http://schemas.microsoft.com/office/drawing/2014/main" id="{5A70B554-A80C-4A4E-9D6B-8D6AF35C448A}"/>
              </a:ext>
            </a:extLst>
          </p:cNvPr>
          <p:cNvSpPr/>
          <p:nvPr/>
        </p:nvSpPr>
        <p:spPr>
          <a:xfrm rot="10800000">
            <a:off x="1907042" y="4247385"/>
            <a:ext cx="433643" cy="351693"/>
          </a:xfrm>
          <a:prstGeom prst="rightArrow">
            <a:avLst/>
          </a:prstGeom>
          <a:solidFill>
            <a:srgbClr val="FFDD00"/>
          </a:solidFill>
          <a:ln>
            <a:solidFill>
              <a:srgbClr val="FFD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Strzałka: w prawo 18">
            <a:extLst>
              <a:ext uri="{FF2B5EF4-FFF2-40B4-BE49-F238E27FC236}">
                <a16:creationId xmlns:a16="http://schemas.microsoft.com/office/drawing/2014/main" id="{6C65D541-12C3-4377-B11A-AF27D7FCF63B}"/>
              </a:ext>
            </a:extLst>
          </p:cNvPr>
          <p:cNvSpPr/>
          <p:nvPr/>
        </p:nvSpPr>
        <p:spPr>
          <a:xfrm rot="10800000">
            <a:off x="1910351" y="6107819"/>
            <a:ext cx="433643" cy="351693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Strzałka: w prawo 19">
            <a:extLst>
              <a:ext uri="{FF2B5EF4-FFF2-40B4-BE49-F238E27FC236}">
                <a16:creationId xmlns:a16="http://schemas.microsoft.com/office/drawing/2014/main" id="{A5B0B85E-C0AD-4F0B-852C-A16C310D0F98}"/>
              </a:ext>
            </a:extLst>
          </p:cNvPr>
          <p:cNvSpPr/>
          <p:nvPr/>
        </p:nvSpPr>
        <p:spPr>
          <a:xfrm>
            <a:off x="8314511" y="2421054"/>
            <a:ext cx="433643" cy="351693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trzałka: w prawo 20">
            <a:extLst>
              <a:ext uri="{FF2B5EF4-FFF2-40B4-BE49-F238E27FC236}">
                <a16:creationId xmlns:a16="http://schemas.microsoft.com/office/drawing/2014/main" id="{91734BAF-11A1-4FDA-87D7-FA0A8018B931}"/>
              </a:ext>
            </a:extLst>
          </p:cNvPr>
          <p:cNvSpPr/>
          <p:nvPr/>
        </p:nvSpPr>
        <p:spPr>
          <a:xfrm>
            <a:off x="8314511" y="4247385"/>
            <a:ext cx="433643" cy="351693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Strzałka: w prawo 21">
            <a:extLst>
              <a:ext uri="{FF2B5EF4-FFF2-40B4-BE49-F238E27FC236}">
                <a16:creationId xmlns:a16="http://schemas.microsoft.com/office/drawing/2014/main" id="{2FAE9A1D-C949-4FC1-AF36-E659F1701944}"/>
              </a:ext>
            </a:extLst>
          </p:cNvPr>
          <p:cNvSpPr/>
          <p:nvPr/>
        </p:nvSpPr>
        <p:spPr>
          <a:xfrm>
            <a:off x="8314510" y="6114295"/>
            <a:ext cx="433643" cy="351693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61586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000FF"/>
      </a:hlink>
      <a:folHlink>
        <a:srgbClr val="FF00FF"/>
      </a:folHlink>
    </a:clrScheme>
    <a:fontScheme name="Motyw pakietu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Motyw pakietu Office">
  <a:themeElements>
    <a:clrScheme name="Motyw pakietu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000FF"/>
      </a:hlink>
      <a:folHlink>
        <a:srgbClr val="FF00FF"/>
      </a:folHlink>
    </a:clrScheme>
    <a:fontScheme name="Motyw pakietu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Motyw pakietu Office">
  <a:themeElements>
    <a:clrScheme name="Motyw pakietu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000FF"/>
      </a:hlink>
      <a:folHlink>
        <a:srgbClr val="FF00FF"/>
      </a:folHlink>
    </a:clrScheme>
    <a:fontScheme name="Motyw pakietu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3026</TotalTime>
  <Words>1648</Words>
  <Application>Microsoft Office PowerPoint</Application>
  <PresentationFormat>Niestandardowy</PresentationFormat>
  <Paragraphs>309</Paragraphs>
  <Slides>40</Slides>
  <Notes>3</Notes>
  <HiddenSlides>0</HiddenSlides>
  <MMClips>1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40</vt:i4>
      </vt:variant>
    </vt:vector>
  </HeadingPairs>
  <TitlesOfParts>
    <vt:vector size="53" baseType="lpstr">
      <vt:lpstr>Arial</vt:lpstr>
      <vt:lpstr>Calibri</vt:lpstr>
      <vt:lpstr>Calibri Light</vt:lpstr>
      <vt:lpstr>Montserrat Medium</vt:lpstr>
      <vt:lpstr>Open Sans</vt:lpstr>
      <vt:lpstr>Open Sans ExtraBold</vt:lpstr>
      <vt:lpstr>Open Sans Medium</vt:lpstr>
      <vt:lpstr>Open Sans SemiBold</vt:lpstr>
      <vt:lpstr>Symbol</vt:lpstr>
      <vt:lpstr>Wingdings</vt:lpstr>
      <vt:lpstr>Motyw pakietu Office</vt:lpstr>
      <vt:lpstr>Projekt niestandardowy</vt:lpstr>
      <vt:lpstr>1_Motyw pakietu Office</vt:lpstr>
      <vt:lpstr>Możliwości wsparcia przedsiębiorców  i ich pracowników</vt:lpstr>
      <vt:lpstr>Pracownicy  – najlepsza inwestycja dla firmy</vt:lpstr>
      <vt:lpstr>Prezentacja programu PowerPoint</vt:lpstr>
      <vt:lpstr>Zarządzanie wiekiem  i różnorodnością</vt:lpstr>
      <vt:lpstr>Cel projektu</vt:lpstr>
      <vt:lpstr>Ogólne informacje  o projekcie</vt:lpstr>
      <vt:lpstr>Wartość wsparcia dla pracodawcy</vt:lpstr>
      <vt:lpstr>Etapy wsparcia pracodawcy</vt:lpstr>
      <vt:lpstr>Możliwości wydatkowania grantu</vt:lpstr>
      <vt:lpstr>Doradztwo HR</vt:lpstr>
      <vt:lpstr>Rekrutacja</vt:lpstr>
      <vt:lpstr>Uczestnicy</vt:lpstr>
      <vt:lpstr>Prezentacja programu PowerPoint</vt:lpstr>
      <vt:lpstr>Branże</vt:lpstr>
      <vt:lpstr>Problemy w firmach – wyniki diagnoz</vt:lpstr>
      <vt:lpstr>Ergonomia</vt:lpstr>
      <vt:lpstr>Przykładowe rozwiązania wdrażane w projekcie – ergonomia</vt:lpstr>
      <vt:lpstr>Praca zdalna, elastyczne formy i czas pracy</vt:lpstr>
      <vt:lpstr>Przykładowe rozwiązania wdrażane w projekcie – praca zdalna, elastyczne formy i czas pracy</vt:lpstr>
      <vt:lpstr>Poprawa komunikacji i integracji, profilaktyka</vt:lpstr>
      <vt:lpstr>Przykładowe rozwiązania wdrażane w projekcie – poprawa komunikacji i integracji, profilaktyka</vt:lpstr>
      <vt:lpstr>Budowanie przyjaznego środowiska pracy</vt:lpstr>
      <vt:lpstr>Przykładowe rozwiązania wdrażane w projekcie – budowa przyjaznego środowiska pracy</vt:lpstr>
      <vt:lpstr>Mentoring</vt:lpstr>
      <vt:lpstr>Przykładowe rozwiązania wdrażane w projekcie – mentoring</vt:lpstr>
      <vt:lpstr>Jak wdrażać zarządzanie wiekiem – czynniki sukcesu</vt:lpstr>
      <vt:lpstr>Zarządzanie wiekiem – OFF</vt:lpstr>
      <vt:lpstr>Zarządzanie wiekiem – ON</vt:lpstr>
      <vt:lpstr>„Pracownicy – najlepsza inwestycja dla firmy”  E-mail: pni@wup-krakow.pl  Tel. 12 619 84 89        https://zarzadzaniewiekiem.pociagdokariery.pl/</vt:lpstr>
      <vt:lpstr>Małopolski pociąg do kariery  – sezon I</vt:lpstr>
      <vt:lpstr>Dofinansowanie z UE</vt:lpstr>
      <vt:lpstr>Cel projektu</vt:lpstr>
      <vt:lpstr>Nasi klienci (grupy docelowe)</vt:lpstr>
      <vt:lpstr>Kto będzie mógł otrzymać dofinansowanie?</vt:lpstr>
      <vt:lpstr>Kto będzie mógł otrzymać dofinansowanie?</vt:lpstr>
      <vt:lpstr>Kim są osoby pracujące?</vt:lpstr>
      <vt:lpstr>Zamierzasz korzystać z dofinansowanych bonów szkoleniowych w ramach projektu Małopolski Pociąg do Kariery?</vt:lpstr>
      <vt:lpstr>Ścieżka obsługi klienta -  Dofinansowanie na szkolenia</vt:lpstr>
      <vt:lpstr>Fundusze Europejskie  dla Małopolski</vt:lpstr>
      <vt:lpstr>Dziękujemy za uwagę.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nr 32 - prezentacja FEM</dc:title>
  <dc:creator>Łukasz Kraczka</dc:creator>
  <cp:lastModifiedBy>Andrzej</cp:lastModifiedBy>
  <cp:revision>253</cp:revision>
  <cp:lastPrinted>2024-02-21T10:31:54Z</cp:lastPrinted>
  <dcterms:modified xsi:type="dcterms:W3CDTF">2024-03-04T16:23:40Z</dcterms:modified>
</cp:coreProperties>
</file>